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32"/>
  </p:notesMasterIdLst>
  <p:sldIdLst>
    <p:sldId id="257" r:id="rId7"/>
    <p:sldId id="273" r:id="rId8"/>
    <p:sldId id="289" r:id="rId9"/>
    <p:sldId id="342" r:id="rId10"/>
    <p:sldId id="329" r:id="rId11"/>
    <p:sldId id="332" r:id="rId12"/>
    <p:sldId id="343" r:id="rId13"/>
    <p:sldId id="344" r:id="rId14"/>
    <p:sldId id="345" r:id="rId15"/>
    <p:sldId id="346" r:id="rId16"/>
    <p:sldId id="333" r:id="rId17"/>
    <p:sldId id="334" r:id="rId18"/>
    <p:sldId id="347" r:id="rId19"/>
    <p:sldId id="348" r:id="rId20"/>
    <p:sldId id="336" r:id="rId21"/>
    <p:sldId id="349" r:id="rId22"/>
    <p:sldId id="337" r:id="rId23"/>
    <p:sldId id="356" r:id="rId24"/>
    <p:sldId id="350" r:id="rId25"/>
    <p:sldId id="355" r:id="rId26"/>
    <p:sldId id="351" r:id="rId27"/>
    <p:sldId id="352" r:id="rId28"/>
    <p:sldId id="354" r:id="rId29"/>
    <p:sldId id="328" r:id="rId30"/>
    <p:sldId id="34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809DF-E993-D34B-8A27-B0BE144629CB}" v="2" dt="2025-03-24T15:57:25.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60"/>
  </p:normalViewPr>
  <p:slideViewPr>
    <p:cSldViewPr snapToGrid="0" showGuides="1">
      <p:cViewPr varScale="1">
        <p:scale>
          <a:sx n="154" d="100"/>
          <a:sy n="154" d="100"/>
        </p:scale>
        <p:origin x="1288" y="5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393809DF-E993-D34B-8A27-B0BE144629CB}"/>
    <pc:docChg chg="modSld">
      <pc:chgData name="Lobke Mentrop" userId="a5fd0953-9758-4754-b4a9-626fc4b84425" providerId="ADAL" clId="{393809DF-E993-D34B-8A27-B0BE144629CB}" dt="2025-03-24T15:59:56.502" v="7" actId="20577"/>
      <pc:docMkLst>
        <pc:docMk/>
      </pc:docMkLst>
      <pc:sldChg chg="modSp mod">
        <pc:chgData name="Lobke Mentrop" userId="a5fd0953-9758-4754-b4a9-626fc4b84425" providerId="ADAL" clId="{393809DF-E993-D34B-8A27-B0BE144629CB}" dt="2025-03-24T15:59:56.502" v="7" actId="20577"/>
        <pc:sldMkLst>
          <pc:docMk/>
          <pc:sldMk cId="424947445" sldId="333"/>
        </pc:sldMkLst>
        <pc:spChg chg="mod">
          <ac:chgData name="Lobke Mentrop" userId="a5fd0953-9758-4754-b4a9-626fc4b84425" providerId="ADAL" clId="{393809DF-E993-D34B-8A27-B0BE144629CB}" dt="2025-03-24T15:59:56.502" v="7" actId="20577"/>
          <ac:spMkLst>
            <pc:docMk/>
            <pc:sldMk cId="424947445" sldId="333"/>
            <ac:spMk id="7" creationId="{38EF4C88-0A5A-07CC-9A1C-36A194DE29DF}"/>
          </ac:spMkLst>
        </pc:spChg>
      </pc:sldChg>
      <pc:sldChg chg="modSp">
        <pc:chgData name="Lobke Mentrop" userId="a5fd0953-9758-4754-b4a9-626fc4b84425" providerId="ADAL" clId="{393809DF-E993-D34B-8A27-B0BE144629CB}" dt="2025-03-24T15:57:25.262" v="1" actId="12"/>
        <pc:sldMkLst>
          <pc:docMk/>
          <pc:sldMk cId="2909281828" sldId="342"/>
        </pc:sldMkLst>
        <pc:spChg chg="mod">
          <ac:chgData name="Lobke Mentrop" userId="a5fd0953-9758-4754-b4a9-626fc4b84425" providerId="ADAL" clId="{393809DF-E993-D34B-8A27-B0BE144629CB}" dt="2025-03-24T15:57:25.262" v="1" actId="12"/>
          <ac:spMkLst>
            <pc:docMk/>
            <pc:sldMk cId="2909281828" sldId="342"/>
            <ac:spMk id="7" creationId="{D653C9B2-9789-2513-F917-67BCA52C15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06-02-2026</a:t>
            </a:fld>
            <a:endParaRPr lang="pl-P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pl-P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mg gilt </a:t>
            </a:r>
            <a:r>
              <a:rPr lang="nl-NL" dirty="0" err="1"/>
              <a:t>für</a:t>
            </a:r>
            <a:r>
              <a:rPr lang="nl-NL" dirty="0"/>
              <a:t> normale </a:t>
            </a:r>
            <a:r>
              <a:rPr lang="nl-NL" dirty="0" err="1"/>
              <a:t>Schweißprozesse</a:t>
            </a:r>
            <a:r>
              <a:rPr lang="nl-NL" dirty="0"/>
              <a:t>, bei </a:t>
            </a:r>
            <a:r>
              <a:rPr lang="nl-NL" dirty="0" err="1"/>
              <a:t>Edelstahl</a:t>
            </a:r>
            <a:r>
              <a:rPr lang="nl-NL" dirty="0"/>
              <a:t> </a:t>
            </a:r>
            <a:r>
              <a:rPr lang="nl-NL" dirty="0" err="1"/>
              <a:t>ist</a:t>
            </a:r>
            <a:r>
              <a:rPr lang="nl-NL" dirty="0"/>
              <a:t> es wegen </a:t>
            </a:r>
            <a:r>
              <a:rPr lang="nl-NL" dirty="0" err="1"/>
              <a:t>Chrom</a:t>
            </a:r>
            <a:r>
              <a:rPr lang="nl-NL" dirty="0"/>
              <a:t> 6 (</a:t>
            </a:r>
            <a:r>
              <a:rPr lang="nl-NL" dirty="0" err="1"/>
              <a:t>krebserregend</a:t>
            </a:r>
            <a:r>
              <a:rPr lang="nl-NL" dirty="0"/>
              <a:t>) </a:t>
            </a:r>
            <a:r>
              <a:rPr lang="nl-NL" dirty="0" err="1"/>
              <a:t>sogar</a:t>
            </a:r>
            <a:r>
              <a:rPr lang="nl-NL" dirty="0"/>
              <a:t> noch </a:t>
            </a:r>
            <a:r>
              <a:rPr lang="nl-NL" dirty="0" err="1"/>
              <a:t>weniger</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pl-PL"/>
          </a:p>
        </p:txBody>
      </p:sp>
    </p:spTree>
    <p:extLst>
      <p:ext uri="{BB962C8B-B14F-4D97-AF65-F5344CB8AC3E}">
        <p14:creationId xmlns:p14="http://schemas.microsoft.com/office/powerpoint/2010/main" val="121134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19</a:t>
            </a:fld>
            <a:endParaRPr lang="pl-PL"/>
          </a:p>
        </p:txBody>
      </p:sp>
    </p:spTree>
    <p:extLst>
      <p:ext uri="{BB962C8B-B14F-4D97-AF65-F5344CB8AC3E}">
        <p14:creationId xmlns:p14="http://schemas.microsoft.com/office/powerpoint/2010/main" val="378594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Empfohlen</a:t>
            </a:r>
            <a:r>
              <a:rPr lang="nl-NL" dirty="0"/>
              <a:t> </a:t>
            </a:r>
            <a:r>
              <a:rPr lang="nl-NL" dirty="0" err="1"/>
              <a:t>wird</a:t>
            </a:r>
            <a:r>
              <a:rPr lang="nl-NL" dirty="0"/>
              <a:t> </a:t>
            </a:r>
            <a:r>
              <a:rPr lang="nl-NL" dirty="0" err="1"/>
              <a:t>ausschließlich</a:t>
            </a:r>
            <a:r>
              <a:rPr lang="nl-NL" dirty="0"/>
              <a:t> </a:t>
            </a:r>
            <a:r>
              <a:rPr lang="nl-NL" dirty="0" err="1"/>
              <a:t>eine</a:t>
            </a:r>
            <a:r>
              <a:rPr lang="nl-NL" dirty="0"/>
              <a:t> </a:t>
            </a:r>
            <a:r>
              <a:rPr lang="nl-NL" dirty="0" err="1"/>
              <a:t>Staubmaske</a:t>
            </a:r>
            <a:r>
              <a:rPr lang="nl-NL" dirty="0"/>
              <a:t> </a:t>
            </a:r>
            <a:r>
              <a:rPr lang="nl-NL" dirty="0" err="1"/>
              <a:t>mit</a:t>
            </a:r>
            <a:r>
              <a:rPr lang="nl-NL" dirty="0"/>
              <a:t> </a:t>
            </a:r>
            <a:r>
              <a:rPr lang="nl-NL" dirty="0" err="1"/>
              <a:t>ausreichendem</a:t>
            </a:r>
            <a:r>
              <a:rPr lang="nl-NL" dirty="0"/>
              <a:t> </a:t>
            </a:r>
            <a:r>
              <a:rPr lang="nl-NL" dirty="0" err="1"/>
              <a:t>Feinstaubschutz</a:t>
            </a:r>
            <a:r>
              <a:rPr lang="nl-NL" dirty="0"/>
              <a:t> (z. B. </a:t>
            </a:r>
            <a:r>
              <a:rPr lang="nl-NL" dirty="0" err="1"/>
              <a:t>eine</a:t>
            </a:r>
            <a:r>
              <a:rPr lang="nl-NL" dirty="0"/>
              <a:t> FFP3-Maske).</a:t>
            </a:r>
          </a:p>
          <a:p>
            <a:r>
              <a:rPr lang="nl-NL" dirty="0" err="1"/>
              <a:t>Eine</a:t>
            </a:r>
            <a:r>
              <a:rPr lang="nl-NL" dirty="0"/>
              <a:t> FFP3-Maske </a:t>
            </a:r>
            <a:r>
              <a:rPr lang="nl-NL" dirty="0" err="1"/>
              <a:t>bietet</a:t>
            </a:r>
            <a:r>
              <a:rPr lang="nl-NL" dirty="0"/>
              <a:t> </a:t>
            </a:r>
            <a:r>
              <a:rPr lang="nl-NL" dirty="0" err="1"/>
              <a:t>einen</a:t>
            </a:r>
            <a:r>
              <a:rPr lang="nl-NL" dirty="0"/>
              <a:t> </a:t>
            </a:r>
            <a:r>
              <a:rPr lang="nl-NL" dirty="0" err="1"/>
              <a:t>etwas</a:t>
            </a:r>
            <a:r>
              <a:rPr lang="nl-NL" dirty="0"/>
              <a:t> </a:t>
            </a:r>
            <a:r>
              <a:rPr lang="nl-NL" dirty="0" err="1"/>
              <a:t>höheren</a:t>
            </a:r>
            <a:r>
              <a:rPr lang="nl-NL" dirty="0"/>
              <a:t> </a:t>
            </a:r>
            <a:r>
              <a:rPr lang="nl-NL" dirty="0" err="1"/>
              <a:t>Schutz</a:t>
            </a:r>
            <a:r>
              <a:rPr lang="nl-NL" dirty="0"/>
              <a:t> als </a:t>
            </a:r>
            <a:r>
              <a:rPr lang="nl-NL" dirty="0" err="1"/>
              <a:t>eine</a:t>
            </a:r>
            <a:r>
              <a:rPr lang="nl-NL" dirty="0"/>
              <a:t> FFP2-Maske. Die </a:t>
            </a:r>
            <a:r>
              <a:rPr lang="nl-NL" dirty="0" err="1"/>
              <a:t>Wirksamkeit</a:t>
            </a:r>
            <a:r>
              <a:rPr lang="nl-NL" dirty="0"/>
              <a:t> der Filtermaske </a:t>
            </a:r>
            <a:r>
              <a:rPr lang="nl-NL" dirty="0" err="1"/>
              <a:t>hängt</a:t>
            </a:r>
            <a:r>
              <a:rPr lang="nl-NL" dirty="0"/>
              <a:t> </a:t>
            </a:r>
            <a:r>
              <a:rPr lang="nl-NL" dirty="0" err="1"/>
              <a:t>vor</a:t>
            </a:r>
            <a:r>
              <a:rPr lang="nl-NL" dirty="0"/>
              <a:t> </a:t>
            </a:r>
            <a:r>
              <a:rPr lang="nl-NL" dirty="0" err="1"/>
              <a:t>allem</a:t>
            </a:r>
            <a:r>
              <a:rPr lang="nl-NL" dirty="0"/>
              <a:t> </a:t>
            </a:r>
            <a:r>
              <a:rPr lang="nl-NL" dirty="0" err="1"/>
              <a:t>von</a:t>
            </a:r>
            <a:r>
              <a:rPr lang="nl-NL" dirty="0"/>
              <a:t> </a:t>
            </a:r>
            <a:r>
              <a:rPr lang="nl-NL" dirty="0" err="1"/>
              <a:t>ihrer</a:t>
            </a:r>
            <a:r>
              <a:rPr lang="nl-NL" dirty="0"/>
              <a:t> </a:t>
            </a:r>
            <a:r>
              <a:rPr lang="nl-NL" dirty="0" err="1"/>
              <a:t>Passform</a:t>
            </a:r>
            <a:r>
              <a:rPr lang="nl-NL" dirty="0"/>
              <a:t> </a:t>
            </a:r>
            <a:r>
              <a:rPr lang="nl-NL" dirty="0" err="1"/>
              <a:t>ab</a:t>
            </a:r>
            <a:r>
              <a:rPr lang="nl-NL" dirty="0"/>
              <a:t>. Wichtig </a:t>
            </a:r>
            <a:r>
              <a:rPr lang="nl-NL" dirty="0" err="1"/>
              <a:t>ist</a:t>
            </a:r>
            <a:r>
              <a:rPr lang="nl-NL" dirty="0"/>
              <a:t>, </a:t>
            </a:r>
            <a:r>
              <a:rPr lang="nl-NL" dirty="0" err="1"/>
              <a:t>dass</a:t>
            </a:r>
            <a:r>
              <a:rPr lang="nl-NL" dirty="0"/>
              <a:t> die Maske eng </a:t>
            </a:r>
            <a:r>
              <a:rPr lang="nl-NL" dirty="0" err="1"/>
              <a:t>am</a:t>
            </a:r>
            <a:r>
              <a:rPr lang="nl-NL" dirty="0"/>
              <a:t> </a:t>
            </a:r>
            <a:r>
              <a:rPr lang="nl-NL" dirty="0" err="1"/>
              <a:t>Gesicht</a:t>
            </a:r>
            <a:r>
              <a:rPr lang="nl-NL" dirty="0"/>
              <a:t> </a:t>
            </a:r>
            <a:r>
              <a:rPr lang="nl-NL" dirty="0" err="1"/>
              <a:t>anliegt</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20</a:t>
            </a:fld>
            <a:endParaRPr lang="pl-PL"/>
          </a:p>
        </p:txBody>
      </p:sp>
    </p:spTree>
    <p:extLst>
      <p:ext uri="{BB962C8B-B14F-4D97-AF65-F5344CB8AC3E}">
        <p14:creationId xmlns:p14="http://schemas.microsoft.com/office/powerpoint/2010/main" val="5173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Eine</a:t>
            </a:r>
            <a:r>
              <a:rPr lang="nl-NL" dirty="0"/>
              <a:t> </a:t>
            </a:r>
            <a:r>
              <a:rPr lang="nl-NL" dirty="0" err="1"/>
              <a:t>weitere</a:t>
            </a:r>
            <a:r>
              <a:rPr lang="nl-NL" dirty="0"/>
              <a:t> Option: </a:t>
            </a:r>
            <a:r>
              <a:rPr lang="nl-NL" dirty="0" err="1"/>
              <a:t>ein</a:t>
            </a:r>
            <a:r>
              <a:rPr lang="nl-NL" dirty="0"/>
              <a:t> </a:t>
            </a:r>
            <a:r>
              <a:rPr lang="nl-NL" dirty="0" err="1"/>
              <a:t>Überdruck-Schweißhelm</a:t>
            </a:r>
            <a:r>
              <a:rPr lang="nl-NL" dirty="0"/>
              <a:t> </a:t>
            </a:r>
            <a:r>
              <a:rPr lang="nl-NL" dirty="0" err="1"/>
              <a:t>mit</a:t>
            </a:r>
            <a:r>
              <a:rPr lang="nl-NL" dirty="0"/>
              <a:t> </a:t>
            </a:r>
            <a:r>
              <a:rPr lang="nl-NL" dirty="0" err="1"/>
              <a:t>Schleiffenster</a:t>
            </a:r>
            <a:r>
              <a:rPr lang="nl-NL" dirty="0"/>
              <a:t>. </a:t>
            </a:r>
            <a:r>
              <a:rPr lang="nl-NL" dirty="0" err="1"/>
              <a:t>Halbmaske</a:t>
            </a:r>
            <a:r>
              <a:rPr lang="nl-NL" dirty="0"/>
              <a:t>. </a:t>
            </a:r>
            <a:r>
              <a:rPr lang="nl-NL" dirty="0" err="1"/>
              <a:t>Angetrieben</a:t>
            </a:r>
            <a:r>
              <a:rPr lang="nl-NL" dirty="0"/>
              <a:t> </a:t>
            </a:r>
            <a:r>
              <a:rPr lang="nl-NL" dirty="0" err="1"/>
              <a:t>durch</a:t>
            </a:r>
            <a:r>
              <a:rPr lang="nl-NL" dirty="0"/>
              <a:t> </a:t>
            </a:r>
            <a:r>
              <a:rPr lang="nl-NL" dirty="0" err="1"/>
              <a:t>einen</a:t>
            </a:r>
            <a:r>
              <a:rPr lang="nl-NL" dirty="0"/>
              <a:t> Motor.</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21</a:t>
            </a:fld>
            <a:endParaRPr lang="pl-PL"/>
          </a:p>
        </p:txBody>
      </p:sp>
    </p:spTree>
    <p:extLst>
      <p:ext uri="{BB962C8B-B14F-4D97-AF65-F5344CB8AC3E}">
        <p14:creationId xmlns:p14="http://schemas.microsoft.com/office/powerpoint/2010/main" val="419751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22</a:t>
            </a:fld>
            <a:endParaRPr lang="pl-PL"/>
          </a:p>
        </p:txBody>
      </p:sp>
    </p:spTree>
    <p:extLst>
      <p:ext uri="{BB962C8B-B14F-4D97-AF65-F5344CB8AC3E}">
        <p14:creationId xmlns:p14="http://schemas.microsoft.com/office/powerpoint/2010/main" val="300780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1 mg gilt </a:t>
            </a:r>
            <a:r>
              <a:rPr lang="nl-NL" dirty="0" err="1">
                <a:latin typeface="Verdana"/>
                <a:ea typeface="ＭＳ Ｐゴシック"/>
              </a:rPr>
              <a:t>für</a:t>
            </a:r>
            <a:r>
              <a:rPr lang="nl-NL" dirty="0">
                <a:latin typeface="Verdana"/>
                <a:ea typeface="ＭＳ Ｐゴシック"/>
              </a:rPr>
              <a:t> normale </a:t>
            </a:r>
            <a:r>
              <a:rPr lang="nl-NL" dirty="0" err="1">
                <a:latin typeface="Verdana"/>
                <a:ea typeface="ＭＳ Ｐゴシック"/>
              </a:rPr>
              <a:t>Schweißprozesse</a:t>
            </a:r>
            <a:r>
              <a:rPr lang="nl-NL" dirty="0">
                <a:latin typeface="Verdana"/>
                <a:ea typeface="ＭＳ Ｐゴシック"/>
              </a:rPr>
              <a:t>, </a:t>
            </a:r>
            <a:r>
              <a:rPr lang="nl-NL" dirty="0" err="1">
                <a:latin typeface="Verdana"/>
                <a:ea typeface="ＭＳ Ｐゴシック"/>
              </a:rPr>
              <a:t>Edelstahl</a:t>
            </a:r>
            <a:r>
              <a:rPr lang="nl-NL" dirty="0">
                <a:latin typeface="Verdana"/>
                <a:ea typeface="ＭＳ Ｐゴシック"/>
              </a:rPr>
              <a:t> liegt </a:t>
            </a:r>
            <a:r>
              <a:rPr lang="nl-NL" dirty="0" err="1">
                <a:latin typeface="Verdana"/>
                <a:ea typeface="ＭＳ Ｐゴシック"/>
              </a:rPr>
              <a:t>aufgrund</a:t>
            </a:r>
            <a:r>
              <a:rPr lang="nl-NL" dirty="0">
                <a:latin typeface="Verdana"/>
                <a:ea typeface="ＭＳ Ｐゴシック"/>
              </a:rPr>
              <a:t> </a:t>
            </a:r>
            <a:r>
              <a:rPr lang="nl-NL" dirty="0" err="1">
                <a:latin typeface="Verdana"/>
                <a:ea typeface="ＭＳ Ｐゴシック"/>
              </a:rPr>
              <a:t>von</a:t>
            </a:r>
            <a:r>
              <a:rPr lang="nl-NL" dirty="0">
                <a:latin typeface="Verdana"/>
                <a:ea typeface="ＭＳ Ｐゴシック"/>
              </a:rPr>
              <a:t> </a:t>
            </a:r>
            <a:r>
              <a:rPr lang="nl-NL" dirty="0" err="1">
                <a:latin typeface="Verdana"/>
                <a:ea typeface="ＭＳ Ｐゴシック"/>
              </a:rPr>
              <a:t>Chrom</a:t>
            </a:r>
            <a:r>
              <a:rPr lang="nl-NL" dirty="0">
                <a:latin typeface="Verdana"/>
                <a:ea typeface="ＭＳ Ｐゴシック"/>
              </a:rPr>
              <a:t> 6 (</a:t>
            </a:r>
            <a:r>
              <a:rPr lang="nl-NL" dirty="0" err="1">
                <a:latin typeface="Verdana"/>
                <a:ea typeface="ＭＳ Ｐゴシック"/>
              </a:rPr>
              <a:t>krebserregend</a:t>
            </a:r>
            <a:r>
              <a:rPr lang="nl-NL" dirty="0">
                <a:latin typeface="Verdana"/>
                <a:ea typeface="ＭＳ Ｐゴシック"/>
              </a:rPr>
              <a:t>) bei 1 µg/m3. µg pro m3 = </a:t>
            </a:r>
            <a:r>
              <a:rPr lang="nl-NL" dirty="0" err="1">
                <a:latin typeface="Verdana"/>
                <a:ea typeface="ＭＳ Ｐゴシック"/>
              </a:rPr>
              <a:t>Mikrogramm</a:t>
            </a:r>
            <a:r>
              <a:rPr lang="nl-NL" dirty="0">
                <a:latin typeface="Verdana"/>
                <a:ea typeface="ＭＳ Ｐゴシック"/>
              </a:rPr>
              <a:t> pro </a:t>
            </a:r>
            <a:r>
              <a:rPr lang="nl-NL" dirty="0" err="1">
                <a:latin typeface="Verdana"/>
                <a:ea typeface="ＭＳ Ｐゴシック"/>
              </a:rPr>
              <a:t>Kubikmeter</a:t>
            </a:r>
            <a:r>
              <a:rPr lang="nl-NL" dirty="0">
                <a:latin typeface="Verdana"/>
                <a:ea typeface="ＭＳ Ｐゴシック"/>
              </a:rPr>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6</a:t>
            </a:fld>
            <a:endParaRPr lang="pl-PL"/>
          </a:p>
        </p:txBody>
      </p:sp>
    </p:spTree>
    <p:extLst>
      <p:ext uri="{BB962C8B-B14F-4D97-AF65-F5344CB8AC3E}">
        <p14:creationId xmlns:p14="http://schemas.microsoft.com/office/powerpoint/2010/main" val="41973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a:cs typeface="Calibri"/>
              </a:rPr>
              <a:t>Mechanische</a:t>
            </a:r>
            <a:r>
              <a:rPr lang="en-US" dirty="0">
                <a:latin typeface="Calibri"/>
                <a:cs typeface="Calibri"/>
              </a:rPr>
              <a:t> </a:t>
            </a:r>
            <a:r>
              <a:rPr lang="en-US" dirty="0" err="1">
                <a:latin typeface="Calibri"/>
                <a:cs typeface="Calibri"/>
              </a:rPr>
              <a:t>Raumlüftung</a:t>
            </a:r>
            <a:r>
              <a:rPr lang="en-US" dirty="0">
                <a:latin typeface="Calibri"/>
                <a:cs typeface="Calibri"/>
              </a:rPr>
              <a:t>: Alle </a:t>
            </a:r>
            <a:r>
              <a:rPr lang="en-US" dirty="0" err="1">
                <a:latin typeface="Calibri"/>
                <a:cs typeface="Calibri"/>
              </a:rPr>
              <a:t>Schweißrauche</a:t>
            </a:r>
            <a:r>
              <a:rPr lang="en-US" dirty="0">
                <a:latin typeface="Calibri"/>
                <a:cs typeface="Calibri"/>
              </a:rPr>
              <a:t>, die </a:t>
            </a:r>
            <a:r>
              <a:rPr lang="en-US" dirty="0" err="1">
                <a:latin typeface="Calibri"/>
                <a:cs typeface="Calibri"/>
              </a:rPr>
              <a:t>nicht</a:t>
            </a:r>
            <a:r>
              <a:rPr lang="en-US" dirty="0">
                <a:latin typeface="Calibri"/>
                <a:cs typeface="Calibri"/>
              </a:rPr>
              <a:t> an der Quelle </a:t>
            </a:r>
            <a:r>
              <a:rPr lang="en-US" dirty="0" err="1">
                <a:latin typeface="Calibri"/>
                <a:cs typeface="Calibri"/>
              </a:rPr>
              <a:t>entfernt</a:t>
            </a:r>
            <a:r>
              <a:rPr lang="en-US" dirty="0">
                <a:latin typeface="Calibri"/>
                <a:cs typeface="Calibri"/>
              </a:rPr>
              <a:t> </a:t>
            </a:r>
            <a:r>
              <a:rPr lang="en-US" dirty="0" err="1">
                <a:latin typeface="Calibri"/>
                <a:cs typeface="Calibri"/>
              </a:rPr>
              <a:t>werden</a:t>
            </a:r>
            <a:r>
              <a:rPr lang="en-US" dirty="0">
                <a:latin typeface="Calibri"/>
                <a:cs typeface="Calibri"/>
              </a:rPr>
              <a:t>, </a:t>
            </a:r>
            <a:r>
              <a:rPr lang="en-US" dirty="0" err="1">
                <a:latin typeface="Calibri"/>
                <a:cs typeface="Calibri"/>
              </a:rPr>
              <a:t>werden</a:t>
            </a:r>
            <a:r>
              <a:rPr lang="en-US" dirty="0">
                <a:latin typeface="Calibri"/>
                <a:cs typeface="Calibri"/>
              </a:rPr>
              <a:t> in den Raum </a:t>
            </a:r>
            <a:r>
              <a:rPr lang="en-US" dirty="0" err="1">
                <a:latin typeface="Calibri"/>
                <a:cs typeface="Calibri"/>
              </a:rPr>
              <a:t>abgegeben</a:t>
            </a:r>
            <a:r>
              <a:rPr lang="en-US" dirty="0">
                <a:latin typeface="Calibri"/>
                <a:cs typeface="Calibri"/>
              </a:rPr>
              <a:t>. Zum Schutz </a:t>
            </a:r>
            <a:r>
              <a:rPr lang="en-US" dirty="0" err="1">
                <a:latin typeface="Calibri"/>
                <a:cs typeface="Calibri"/>
              </a:rPr>
              <a:t>aller</a:t>
            </a:r>
            <a:r>
              <a:rPr lang="en-US" dirty="0">
                <a:latin typeface="Calibri"/>
                <a:cs typeface="Calibri"/>
              </a:rPr>
              <a:t> </a:t>
            </a:r>
            <a:r>
              <a:rPr lang="en-US" dirty="0" err="1">
                <a:latin typeface="Calibri"/>
                <a:cs typeface="Calibri"/>
              </a:rPr>
              <a:t>im</a:t>
            </a:r>
            <a:r>
              <a:rPr lang="en-US" dirty="0">
                <a:latin typeface="Calibri"/>
                <a:cs typeface="Calibri"/>
              </a:rPr>
              <a:t> Raum </a:t>
            </a:r>
            <a:r>
              <a:rPr lang="en-US" dirty="0" err="1">
                <a:latin typeface="Calibri"/>
                <a:cs typeface="Calibri"/>
              </a:rPr>
              <a:t>anwesenden</a:t>
            </a:r>
            <a:r>
              <a:rPr lang="en-US" dirty="0">
                <a:latin typeface="Calibri"/>
                <a:cs typeface="Calibri"/>
              </a:rPr>
              <a:t> </a:t>
            </a:r>
            <a:r>
              <a:rPr lang="en-US" dirty="0" err="1">
                <a:latin typeface="Calibri"/>
                <a:cs typeface="Calibri"/>
              </a:rPr>
              <a:t>Personen</a:t>
            </a:r>
            <a:r>
              <a:rPr lang="en-US" dirty="0">
                <a:latin typeface="Calibri"/>
                <a:cs typeface="Calibri"/>
              </a:rPr>
              <a:t> (</a:t>
            </a:r>
            <a:r>
              <a:rPr lang="en-US" dirty="0" err="1">
                <a:latin typeface="Calibri"/>
                <a:cs typeface="Calibri"/>
              </a:rPr>
              <a:t>auch</a:t>
            </a:r>
            <a:r>
              <a:rPr lang="en-US" dirty="0">
                <a:latin typeface="Calibri"/>
                <a:cs typeface="Calibri"/>
              </a:rPr>
              <a:t> der </a:t>
            </a:r>
            <a:r>
              <a:rPr lang="en-US" dirty="0" err="1">
                <a:latin typeface="Calibri"/>
                <a:cs typeface="Calibri"/>
              </a:rPr>
              <a:t>Kollegen</a:t>
            </a:r>
            <a:r>
              <a:rPr lang="en-US" dirty="0">
                <a:latin typeface="Calibri"/>
                <a:cs typeface="Calibri"/>
              </a:rPr>
              <a:t>, die </a:t>
            </a:r>
            <a:r>
              <a:rPr lang="en-US" dirty="0" err="1">
                <a:latin typeface="Calibri"/>
                <a:cs typeface="Calibri"/>
              </a:rPr>
              <a:t>keine</a:t>
            </a:r>
            <a:r>
              <a:rPr lang="en-US" dirty="0">
                <a:latin typeface="Calibri"/>
                <a:cs typeface="Calibri"/>
              </a:rPr>
              <a:t> </a:t>
            </a:r>
            <a:r>
              <a:rPr lang="en-US" dirty="0" err="1">
                <a:latin typeface="Calibri"/>
                <a:cs typeface="Calibri"/>
              </a:rPr>
              <a:t>Schweißer</a:t>
            </a:r>
            <a:r>
              <a:rPr lang="en-US" dirty="0">
                <a:latin typeface="Calibri"/>
                <a:cs typeface="Calibri"/>
              </a:rPr>
              <a:t> </a:t>
            </a:r>
            <a:r>
              <a:rPr lang="en-US" dirty="0" err="1">
                <a:latin typeface="Calibri"/>
                <a:cs typeface="Calibri"/>
              </a:rPr>
              <a:t>sind</a:t>
            </a:r>
            <a:r>
              <a:rPr lang="en-US" dirty="0">
                <a:latin typeface="Calibri"/>
                <a:cs typeface="Calibri"/>
              </a:rPr>
              <a:t>) </a:t>
            </a:r>
            <a:r>
              <a:rPr lang="en-US" dirty="0" err="1">
                <a:latin typeface="Calibri"/>
                <a:cs typeface="Calibri"/>
              </a:rPr>
              <a:t>ist</a:t>
            </a:r>
            <a:r>
              <a:rPr lang="en-US" dirty="0">
                <a:latin typeface="Calibri"/>
                <a:cs typeface="Calibri"/>
              </a:rPr>
              <a:t> </a:t>
            </a:r>
            <a:r>
              <a:rPr lang="en-US" dirty="0" err="1">
                <a:latin typeface="Calibri"/>
                <a:cs typeface="Calibri"/>
              </a:rPr>
              <a:t>eine</a:t>
            </a:r>
            <a:r>
              <a:rPr lang="en-US" dirty="0">
                <a:latin typeface="Calibri"/>
                <a:cs typeface="Calibri"/>
              </a:rPr>
              <a:t> </a:t>
            </a:r>
            <a:r>
              <a:rPr lang="en-US" dirty="0" err="1">
                <a:latin typeface="Calibri"/>
                <a:cs typeface="Calibri"/>
              </a:rPr>
              <a:t>Raumlüftung</a:t>
            </a:r>
            <a:r>
              <a:rPr lang="en-US" dirty="0">
                <a:latin typeface="Calibri"/>
                <a:cs typeface="Calibri"/>
              </a:rPr>
              <a:t> </a:t>
            </a:r>
            <a:r>
              <a:rPr lang="en-US" dirty="0" err="1">
                <a:latin typeface="Calibri"/>
                <a:cs typeface="Calibri"/>
              </a:rPr>
              <a:t>notwendig</a:t>
            </a:r>
            <a:r>
              <a:rPr lang="en-US" dirty="0">
                <a:latin typeface="Calibri"/>
                <a:cs typeface="Calibri"/>
              </a:rPr>
              <a:t>, um für </a:t>
            </a:r>
            <a:r>
              <a:rPr lang="en-US" dirty="0" err="1">
                <a:latin typeface="Calibri"/>
                <a:cs typeface="Calibri"/>
              </a:rPr>
              <a:t>saubere</a:t>
            </a:r>
            <a:r>
              <a:rPr lang="en-US" dirty="0">
                <a:latin typeface="Calibri"/>
                <a:cs typeface="Calibri"/>
              </a:rPr>
              <a:t> Luft </a:t>
            </a:r>
            <a:r>
              <a:rPr lang="en-US" dirty="0" err="1">
                <a:latin typeface="Calibri"/>
                <a:cs typeface="Calibri"/>
              </a:rPr>
              <a:t>zu</a:t>
            </a:r>
            <a:r>
              <a:rPr lang="en-US" dirty="0">
                <a:latin typeface="Calibri"/>
                <a:cs typeface="Calibri"/>
              </a:rPr>
              <a:t> </a:t>
            </a:r>
            <a:r>
              <a:rPr lang="en-US" dirty="0" err="1">
                <a:latin typeface="Calibri"/>
                <a:cs typeface="Calibri"/>
              </a:rPr>
              <a:t>sorgen</a:t>
            </a:r>
            <a:r>
              <a:rPr lang="en-US" dirty="0">
                <a:latin typeface="Calibri"/>
                <a:cs typeface="Calibri"/>
              </a:rPr>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7</a:t>
            </a:fld>
            <a:endParaRPr lang="pl-PL"/>
          </a:p>
        </p:txBody>
      </p:sp>
    </p:spTree>
    <p:extLst>
      <p:ext uri="{BB962C8B-B14F-4D97-AF65-F5344CB8AC3E}">
        <p14:creationId xmlns:p14="http://schemas.microsoft.com/office/powerpoint/2010/main" val="203537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Warten</a:t>
            </a:r>
            <a:r>
              <a:rPr lang="nl-NL" dirty="0"/>
              <a:t> </a:t>
            </a:r>
            <a:r>
              <a:rPr lang="nl-NL" dirty="0" err="1"/>
              <a:t>Sie</a:t>
            </a:r>
            <a:r>
              <a:rPr lang="nl-NL" dirty="0"/>
              <a:t> immer 5 </a:t>
            </a:r>
            <a:r>
              <a:rPr lang="nl-NL" dirty="0" err="1"/>
              <a:t>Sekunden</a:t>
            </a:r>
            <a:r>
              <a:rPr lang="nl-NL" dirty="0"/>
              <a:t>, bis die </a:t>
            </a:r>
            <a:r>
              <a:rPr lang="nl-NL" dirty="0" err="1"/>
              <a:t>Rauchfahne</a:t>
            </a:r>
            <a:r>
              <a:rPr lang="nl-NL" dirty="0"/>
              <a:t> </a:t>
            </a:r>
            <a:r>
              <a:rPr lang="nl-NL" dirty="0" err="1"/>
              <a:t>verschwunden</a:t>
            </a:r>
            <a:r>
              <a:rPr lang="nl-NL" dirty="0"/>
              <a:t> </a:t>
            </a:r>
            <a:r>
              <a:rPr lang="nl-NL" dirty="0" err="1"/>
              <a:t>ist</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8</a:t>
            </a:fld>
            <a:endParaRPr lang="pl-PL"/>
          </a:p>
        </p:txBody>
      </p:sp>
    </p:spTree>
    <p:extLst>
      <p:ext uri="{BB962C8B-B14F-4D97-AF65-F5344CB8AC3E}">
        <p14:creationId xmlns:p14="http://schemas.microsoft.com/office/powerpoint/2010/main" val="417137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latin typeface="Verdana"/>
                <a:ea typeface="ＭＳ Ｐゴシック"/>
              </a:rPr>
              <a:t>Kopf</a:t>
            </a:r>
            <a:r>
              <a:rPr lang="nl-NL" dirty="0">
                <a:latin typeface="Verdana"/>
                <a:ea typeface="ＭＳ Ｐゴシック"/>
              </a:rPr>
              <a:t> in der </a:t>
            </a:r>
            <a:r>
              <a:rPr lang="nl-NL" dirty="0" err="1">
                <a:latin typeface="Verdana"/>
                <a:ea typeface="ＭＳ Ｐゴシック"/>
              </a:rPr>
              <a:t>Rauchwolke</a:t>
            </a:r>
            <a:r>
              <a:rPr lang="nl-NL" dirty="0">
                <a:latin typeface="Verdana"/>
                <a:ea typeface="ＭＳ Ｐゴシック"/>
              </a:rPr>
              <a:t>: Dies </a:t>
            </a:r>
            <a:r>
              <a:rPr lang="nl-NL" dirty="0" err="1">
                <a:latin typeface="Verdana"/>
                <a:ea typeface="ＭＳ Ｐゴシック"/>
              </a:rPr>
              <a:t>tritt</a:t>
            </a:r>
            <a:r>
              <a:rPr lang="nl-NL" dirty="0">
                <a:latin typeface="Verdana"/>
                <a:ea typeface="ＭＳ Ｐゴシック"/>
              </a:rPr>
              <a:t> </a:t>
            </a:r>
            <a:r>
              <a:rPr lang="nl-NL" dirty="0" err="1">
                <a:latin typeface="Verdana"/>
                <a:ea typeface="ＭＳ Ｐゴシック"/>
              </a:rPr>
              <a:t>auf</a:t>
            </a:r>
            <a:r>
              <a:rPr lang="nl-NL" dirty="0">
                <a:latin typeface="Verdana"/>
                <a:ea typeface="ＭＳ Ｐゴシック"/>
              </a:rPr>
              <a:t>, </a:t>
            </a:r>
            <a:r>
              <a:rPr lang="nl-NL" dirty="0" err="1">
                <a:latin typeface="Verdana"/>
                <a:ea typeface="ＭＳ Ｐゴシック"/>
              </a:rPr>
              <a:t>wenn</a:t>
            </a:r>
            <a:r>
              <a:rPr lang="nl-NL" dirty="0">
                <a:latin typeface="Verdana"/>
                <a:ea typeface="ＭＳ Ｐゴシック"/>
              </a:rPr>
              <a:t> </a:t>
            </a:r>
            <a:r>
              <a:rPr lang="nl-NL" dirty="0" err="1">
                <a:latin typeface="Verdana"/>
                <a:ea typeface="ＭＳ Ｐゴシック"/>
              </a:rPr>
              <a:t>sich</a:t>
            </a:r>
            <a:r>
              <a:rPr lang="nl-NL" dirty="0">
                <a:latin typeface="Verdana"/>
                <a:ea typeface="ＭＳ Ｐゴシック"/>
              </a:rPr>
              <a:t> der </a:t>
            </a:r>
            <a:r>
              <a:rPr lang="nl-NL" dirty="0" err="1">
                <a:latin typeface="Verdana"/>
                <a:ea typeface="ＭＳ Ｐゴシック"/>
              </a:rPr>
              <a:t>Kopf</a:t>
            </a:r>
            <a:r>
              <a:rPr lang="nl-NL" dirty="0">
                <a:latin typeface="Verdana"/>
                <a:ea typeface="ＭＳ Ｐゴシック"/>
              </a:rPr>
              <a:t> des </a:t>
            </a:r>
            <a:r>
              <a:rPr lang="nl-NL" dirty="0" err="1">
                <a:latin typeface="Verdana"/>
                <a:ea typeface="ＭＳ Ｐゴシック"/>
              </a:rPr>
              <a:t>Schweißers</a:t>
            </a:r>
            <a:r>
              <a:rPr lang="nl-NL" dirty="0">
                <a:latin typeface="Verdana"/>
                <a:ea typeface="ＭＳ Ｐゴシック"/>
              </a:rPr>
              <a:t> </a:t>
            </a:r>
            <a:r>
              <a:rPr lang="nl-NL" dirty="0" err="1">
                <a:latin typeface="Verdana"/>
                <a:ea typeface="ＭＳ Ｐゴシック"/>
              </a:rPr>
              <a:t>regelmäßig</a:t>
            </a:r>
            <a:r>
              <a:rPr lang="nl-NL" dirty="0">
                <a:latin typeface="Verdana"/>
                <a:ea typeface="ＭＳ Ｐゴシック"/>
              </a:rPr>
              <a:t> in der </a:t>
            </a:r>
            <a:r>
              <a:rPr lang="nl-NL" dirty="0" err="1">
                <a:latin typeface="Verdana"/>
                <a:ea typeface="ＭＳ Ｐゴシック"/>
              </a:rPr>
              <a:t>sichtbaren</a:t>
            </a:r>
            <a:r>
              <a:rPr lang="nl-NL" dirty="0">
                <a:latin typeface="Verdana"/>
                <a:ea typeface="ＭＳ Ｐゴシック"/>
              </a:rPr>
              <a:t> </a:t>
            </a:r>
            <a:r>
              <a:rPr lang="nl-NL" dirty="0" err="1">
                <a:latin typeface="Verdana"/>
                <a:ea typeface="ＭＳ Ｐゴシック"/>
              </a:rPr>
              <a:t>Rauchwolke</a:t>
            </a:r>
            <a:r>
              <a:rPr lang="nl-NL" dirty="0">
                <a:latin typeface="Verdana"/>
                <a:ea typeface="ＭＳ Ｐゴシック"/>
              </a:rPr>
              <a:t> </a:t>
            </a:r>
            <a:r>
              <a:rPr lang="nl-NL" dirty="0" err="1">
                <a:latin typeface="Verdana"/>
                <a:ea typeface="ＭＳ Ｐゴシック"/>
              </a:rPr>
              <a:t>befindet</a:t>
            </a:r>
            <a:r>
              <a:rPr lang="nl-NL" dirty="0">
                <a:latin typeface="Verdana"/>
                <a:ea typeface="ＭＳ Ｐゴシック"/>
              </a:rPr>
              <a:t>.</a:t>
            </a:r>
          </a:p>
          <a:p>
            <a:r>
              <a:rPr lang="nl-NL" dirty="0">
                <a:latin typeface="Verdana"/>
                <a:ea typeface="ＭＳ Ｐゴシック"/>
              </a:rPr>
              <a:t>Dies </a:t>
            </a:r>
            <a:r>
              <a:rPr lang="nl-NL" dirty="0" err="1">
                <a:latin typeface="Verdana"/>
                <a:ea typeface="ＭＳ Ｐゴシック"/>
              </a:rPr>
              <a:t>ist</a:t>
            </a:r>
            <a:r>
              <a:rPr lang="nl-NL" dirty="0">
                <a:latin typeface="Verdana"/>
                <a:ea typeface="ＭＳ Ｐゴシック"/>
              </a:rPr>
              <a:t> </a:t>
            </a:r>
            <a:r>
              <a:rPr lang="nl-NL" dirty="0" err="1">
                <a:latin typeface="Verdana"/>
                <a:ea typeface="ＭＳ Ｐゴシック"/>
              </a:rPr>
              <a:t>auf</a:t>
            </a:r>
            <a:r>
              <a:rPr lang="nl-NL" dirty="0">
                <a:latin typeface="Verdana"/>
                <a:ea typeface="ＭＳ Ｐゴシック"/>
              </a:rPr>
              <a:t> die </a:t>
            </a:r>
            <a:r>
              <a:rPr lang="nl-NL" dirty="0" err="1">
                <a:latin typeface="Verdana"/>
                <a:ea typeface="ＭＳ Ｐゴシック"/>
              </a:rPr>
              <a:t>Leckagerate</a:t>
            </a:r>
            <a:r>
              <a:rPr lang="nl-NL" dirty="0">
                <a:latin typeface="Verdana"/>
                <a:ea typeface="ＭＳ Ｐゴシック"/>
              </a:rPr>
              <a:t> </a:t>
            </a:r>
            <a:r>
              <a:rPr lang="nl-NL" dirty="0" err="1">
                <a:latin typeface="Verdana"/>
                <a:ea typeface="ＭＳ Ｐゴシック"/>
              </a:rPr>
              <a:t>von</a:t>
            </a:r>
            <a:r>
              <a:rPr lang="nl-NL" dirty="0">
                <a:latin typeface="Verdana"/>
                <a:ea typeface="ＭＳ Ｐゴシック"/>
              </a:rPr>
              <a:t> </a:t>
            </a:r>
            <a:r>
              <a:rPr lang="nl-NL" dirty="0" err="1">
                <a:latin typeface="Verdana"/>
                <a:ea typeface="ＭＳ Ｐゴシック"/>
              </a:rPr>
              <a:t>Schweißhelmen</a:t>
            </a:r>
            <a:r>
              <a:rPr lang="nl-NL" dirty="0">
                <a:latin typeface="Verdana"/>
                <a:ea typeface="ＭＳ Ｐゴシック"/>
              </a:rPr>
              <a:t> </a:t>
            </a:r>
            <a:r>
              <a:rPr lang="nl-NL" dirty="0" err="1">
                <a:latin typeface="Verdana"/>
                <a:ea typeface="ＭＳ Ｐゴシック"/>
              </a:rPr>
              <a:t>zurückzuführen</a:t>
            </a:r>
            <a:r>
              <a:rPr lang="nl-NL" dirty="0">
                <a:latin typeface="Verdana"/>
                <a:ea typeface="ＭＳ Ｐゴシック"/>
              </a:rPr>
              <a:t>. </a:t>
            </a:r>
            <a:r>
              <a:rPr lang="nl-NL" dirty="0" err="1">
                <a:latin typeface="Verdana"/>
                <a:ea typeface="ＭＳ Ｐゴシック"/>
              </a:rPr>
              <a:t>Darüber</a:t>
            </a:r>
            <a:r>
              <a:rPr lang="nl-NL" dirty="0">
                <a:latin typeface="Verdana"/>
                <a:ea typeface="ＭＳ Ｐゴシック"/>
              </a:rPr>
              <a:t> </a:t>
            </a:r>
            <a:r>
              <a:rPr lang="nl-NL" dirty="0" err="1">
                <a:latin typeface="Verdana"/>
                <a:ea typeface="ＭＳ Ｐゴシック"/>
              </a:rPr>
              <a:t>hinaus</a:t>
            </a:r>
            <a:r>
              <a:rPr lang="nl-NL" dirty="0">
                <a:latin typeface="Verdana"/>
                <a:ea typeface="ＭＳ Ｐゴシック"/>
              </a:rPr>
              <a:t> </a:t>
            </a:r>
            <a:r>
              <a:rPr lang="nl-NL" dirty="0" err="1">
                <a:latin typeface="Verdana"/>
                <a:ea typeface="ＭＳ Ｐゴシック"/>
              </a:rPr>
              <a:t>gelten</a:t>
            </a:r>
            <a:r>
              <a:rPr lang="nl-NL" dirty="0">
                <a:latin typeface="Verdana"/>
                <a:ea typeface="ＭＳ Ｐゴシック"/>
              </a:rPr>
              <a:t> </a:t>
            </a:r>
            <a:r>
              <a:rPr lang="nl-NL" dirty="0" err="1">
                <a:latin typeface="Verdana"/>
                <a:ea typeface="ＭＳ Ｐゴシック"/>
              </a:rPr>
              <a:t>ein</a:t>
            </a:r>
            <a:r>
              <a:rPr lang="nl-NL" dirty="0">
                <a:latin typeface="Verdana"/>
                <a:ea typeface="ＭＳ Ｐゴシック"/>
              </a:rPr>
              <a:t> normaler </a:t>
            </a:r>
            <a:r>
              <a:rPr lang="nl-NL" dirty="0" err="1">
                <a:latin typeface="Verdana"/>
                <a:ea typeface="ＭＳ Ｐゴシック"/>
              </a:rPr>
              <a:t>Schweißhelm</a:t>
            </a:r>
            <a:r>
              <a:rPr lang="nl-NL" dirty="0">
                <a:latin typeface="Verdana"/>
                <a:ea typeface="ＭＳ Ｐゴシック"/>
              </a:rPr>
              <a:t> </a:t>
            </a:r>
            <a:r>
              <a:rPr lang="nl-NL" dirty="0" err="1">
                <a:latin typeface="Verdana"/>
                <a:ea typeface="ＭＳ Ｐゴシック"/>
              </a:rPr>
              <a:t>oder</a:t>
            </a:r>
            <a:r>
              <a:rPr lang="nl-NL" dirty="0">
                <a:latin typeface="Verdana"/>
                <a:ea typeface="ＭＳ Ｐゴシック"/>
              </a:rPr>
              <a:t> </a:t>
            </a:r>
            <a:r>
              <a:rPr lang="nl-NL" dirty="0" err="1">
                <a:latin typeface="Verdana"/>
                <a:ea typeface="ＭＳ Ｐゴシック"/>
              </a:rPr>
              <a:t>eine</a:t>
            </a:r>
            <a:r>
              <a:rPr lang="nl-NL" dirty="0">
                <a:latin typeface="Verdana"/>
                <a:ea typeface="ＭＳ Ｐゴシック"/>
              </a:rPr>
              <a:t> </a:t>
            </a:r>
            <a:r>
              <a:rPr lang="nl-NL" dirty="0" err="1">
                <a:latin typeface="Verdana"/>
                <a:ea typeface="ＭＳ Ｐゴシック"/>
              </a:rPr>
              <a:t>Handhaube</a:t>
            </a:r>
            <a:r>
              <a:rPr lang="nl-NL" dirty="0">
                <a:latin typeface="Verdana"/>
                <a:ea typeface="ＭＳ Ｐゴシック"/>
              </a:rPr>
              <a:t> nicht als </a:t>
            </a:r>
            <a:r>
              <a:rPr lang="nl-NL" dirty="0" err="1">
                <a:latin typeface="Verdana"/>
                <a:ea typeface="ＭＳ Ｐゴシック"/>
              </a:rPr>
              <a:t>Atemschutz</a:t>
            </a:r>
            <a:r>
              <a:rPr lang="nl-NL" dirty="0">
                <a:latin typeface="Verdana"/>
                <a:ea typeface="ＭＳ Ｐゴシック"/>
              </a:rPr>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pl-PL"/>
          </a:p>
        </p:txBody>
      </p:sp>
    </p:spTree>
    <p:extLst>
      <p:ext uri="{BB962C8B-B14F-4D97-AF65-F5344CB8AC3E}">
        <p14:creationId xmlns:p14="http://schemas.microsoft.com/office/powerpoint/2010/main" val="215599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10</a:t>
            </a:fld>
            <a:endParaRPr lang="pl-PL"/>
          </a:p>
        </p:txBody>
      </p:sp>
    </p:spTree>
    <p:extLst>
      <p:ext uri="{BB962C8B-B14F-4D97-AF65-F5344CB8AC3E}">
        <p14:creationId xmlns:p14="http://schemas.microsoft.com/office/powerpoint/2010/main" val="320804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Die </a:t>
            </a:r>
            <a:r>
              <a:rPr lang="nl-NL" dirty="0" err="1"/>
              <a:t>Punktabsaugung</a:t>
            </a:r>
            <a:r>
              <a:rPr lang="nl-NL" dirty="0"/>
              <a:t> </a:t>
            </a:r>
            <a:r>
              <a:rPr lang="nl-NL" dirty="0" err="1"/>
              <a:t>ist</a:t>
            </a:r>
            <a:r>
              <a:rPr lang="nl-NL" dirty="0"/>
              <a:t> </a:t>
            </a:r>
            <a:r>
              <a:rPr lang="nl-NL" dirty="0" err="1"/>
              <a:t>nur</a:t>
            </a:r>
            <a:r>
              <a:rPr lang="nl-NL" dirty="0"/>
              <a:t> </a:t>
            </a:r>
            <a:r>
              <a:rPr lang="nl-NL" dirty="0" err="1"/>
              <a:t>dann</a:t>
            </a:r>
            <a:r>
              <a:rPr lang="nl-NL" dirty="0"/>
              <a:t> </a:t>
            </a:r>
            <a:r>
              <a:rPr lang="nl-NL" dirty="0" err="1"/>
              <a:t>wirksam</a:t>
            </a:r>
            <a:r>
              <a:rPr lang="nl-NL" dirty="0"/>
              <a:t>, </a:t>
            </a:r>
            <a:r>
              <a:rPr lang="nl-NL" dirty="0" err="1"/>
              <a:t>wenn</a:t>
            </a:r>
            <a:r>
              <a:rPr lang="nl-NL" dirty="0"/>
              <a:t> der </a:t>
            </a:r>
            <a:r>
              <a:rPr lang="nl-NL" dirty="0" err="1"/>
              <a:t>Abstand</a:t>
            </a:r>
            <a:r>
              <a:rPr lang="nl-NL" dirty="0"/>
              <a:t> </a:t>
            </a:r>
            <a:r>
              <a:rPr lang="nl-NL" dirty="0" err="1"/>
              <a:t>zwischen</a:t>
            </a:r>
            <a:r>
              <a:rPr lang="nl-NL" dirty="0"/>
              <a:t> der </a:t>
            </a:r>
            <a:r>
              <a:rPr lang="nl-NL" dirty="0" err="1"/>
              <a:t>Absaugdüse</a:t>
            </a:r>
            <a:r>
              <a:rPr lang="nl-NL" dirty="0"/>
              <a:t> </a:t>
            </a:r>
            <a:r>
              <a:rPr lang="nl-NL" dirty="0" err="1"/>
              <a:t>und</a:t>
            </a:r>
            <a:r>
              <a:rPr lang="nl-NL" dirty="0"/>
              <a:t> der </a:t>
            </a:r>
            <a:r>
              <a:rPr lang="nl-NL" dirty="0" err="1"/>
              <a:t>Schweißnaht</a:t>
            </a:r>
            <a:r>
              <a:rPr lang="nl-NL" dirty="0"/>
              <a:t> </a:t>
            </a:r>
            <a:r>
              <a:rPr lang="nl-NL" dirty="0" err="1"/>
              <a:t>gleich</a:t>
            </a:r>
            <a:r>
              <a:rPr lang="nl-NL" dirty="0"/>
              <a:t> </a:t>
            </a:r>
            <a:r>
              <a:rPr lang="nl-NL" dirty="0" err="1"/>
              <a:t>oder</a:t>
            </a:r>
            <a:r>
              <a:rPr lang="nl-NL" dirty="0"/>
              <a:t> kleiner als der </a:t>
            </a:r>
            <a:r>
              <a:rPr lang="nl-NL" dirty="0" err="1"/>
              <a:t>Durchmesser</a:t>
            </a:r>
            <a:r>
              <a:rPr lang="nl-NL" dirty="0"/>
              <a:t> der </a:t>
            </a:r>
            <a:r>
              <a:rPr lang="nl-NL" dirty="0" err="1"/>
              <a:t>Absaugdüse</a:t>
            </a:r>
            <a:r>
              <a:rPr lang="nl-NL" dirty="0"/>
              <a:t> </a:t>
            </a:r>
            <a:r>
              <a:rPr lang="nl-NL" dirty="0" err="1"/>
              <a:t>ist</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11</a:t>
            </a:fld>
            <a:endParaRPr lang="pl-PL"/>
          </a:p>
        </p:txBody>
      </p:sp>
    </p:spTree>
    <p:extLst>
      <p:ext uri="{BB962C8B-B14F-4D97-AF65-F5344CB8AC3E}">
        <p14:creationId xmlns:p14="http://schemas.microsoft.com/office/powerpoint/2010/main" val="251501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13</a:t>
            </a:fld>
            <a:endParaRPr lang="pl-PL"/>
          </a:p>
        </p:txBody>
      </p:sp>
    </p:spTree>
    <p:extLst>
      <p:ext uri="{BB962C8B-B14F-4D97-AF65-F5344CB8AC3E}">
        <p14:creationId xmlns:p14="http://schemas.microsoft.com/office/powerpoint/2010/main" val="344127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Hinweis</a:t>
            </a:r>
            <a:r>
              <a:rPr lang="nl-NL" dirty="0"/>
              <a:t>: Das Video </a:t>
            </a:r>
            <a:r>
              <a:rPr lang="nl-NL" dirty="0" err="1"/>
              <a:t>ist</a:t>
            </a:r>
            <a:r>
              <a:rPr lang="nl-NL" dirty="0"/>
              <a:t> </a:t>
            </a:r>
            <a:r>
              <a:rPr lang="nl-NL" dirty="0" err="1"/>
              <a:t>nett</a:t>
            </a:r>
            <a:r>
              <a:rPr lang="nl-NL" dirty="0"/>
              <a:t>, </a:t>
            </a:r>
            <a:r>
              <a:rPr lang="nl-NL" dirty="0" err="1"/>
              <a:t>aber</a:t>
            </a:r>
            <a:r>
              <a:rPr lang="nl-NL" dirty="0"/>
              <a:t> </a:t>
            </a:r>
            <a:r>
              <a:rPr lang="nl-NL" dirty="0" err="1"/>
              <a:t>ich</a:t>
            </a:r>
            <a:r>
              <a:rPr lang="nl-NL" dirty="0"/>
              <a:t> </a:t>
            </a:r>
            <a:r>
              <a:rPr lang="nl-NL" dirty="0" err="1"/>
              <a:t>glaube</a:t>
            </a:r>
            <a:r>
              <a:rPr lang="nl-NL" dirty="0"/>
              <a:t>, es </a:t>
            </a:r>
            <a:r>
              <a:rPr lang="nl-NL" dirty="0" err="1"/>
              <a:t>geht</a:t>
            </a:r>
            <a:r>
              <a:rPr lang="nl-NL" dirty="0"/>
              <a:t> </a:t>
            </a:r>
            <a:r>
              <a:rPr lang="nl-NL" dirty="0" err="1"/>
              <a:t>von</a:t>
            </a:r>
            <a:r>
              <a:rPr lang="nl-NL" dirty="0"/>
              <a:t> 3,5 mg/m</a:t>
            </a:r>
            <a:r>
              <a:rPr lang="nl-NL" baseline="30000" dirty="0"/>
              <a:t>3</a:t>
            </a:r>
            <a:r>
              <a:rPr lang="nl-NL" dirty="0"/>
              <a:t> </a:t>
            </a:r>
            <a:r>
              <a:rPr lang="nl-NL" dirty="0" err="1"/>
              <a:t>aus</a:t>
            </a:r>
            <a:r>
              <a:rPr lang="nl-NL" dirty="0"/>
              <a:t>... </a:t>
            </a:r>
            <a:r>
              <a:rPr lang="nl-NL" dirty="0" err="1"/>
              <a:t>und</a:t>
            </a:r>
            <a:r>
              <a:rPr lang="nl-NL" dirty="0"/>
              <a:t> der </a:t>
            </a:r>
            <a:r>
              <a:rPr lang="nl-NL" dirty="0" err="1"/>
              <a:t>Abluftventilator</a:t>
            </a:r>
            <a:r>
              <a:rPr lang="nl-NL" dirty="0"/>
              <a:t> </a:t>
            </a:r>
            <a:r>
              <a:rPr lang="nl-NL" dirty="0" err="1"/>
              <a:t>ist</a:t>
            </a:r>
            <a:r>
              <a:rPr lang="nl-NL" dirty="0"/>
              <a:t> </a:t>
            </a:r>
            <a:r>
              <a:rPr lang="nl-NL" dirty="0" err="1"/>
              <a:t>etwas</a:t>
            </a:r>
            <a:r>
              <a:rPr lang="nl-NL" dirty="0"/>
              <a:t> </a:t>
            </a:r>
            <a:r>
              <a:rPr lang="nl-NL" dirty="0" err="1"/>
              <a:t>ungeschickt</a:t>
            </a:r>
            <a:r>
              <a:rPr lang="nl-NL" dirty="0"/>
              <a:t> </a:t>
            </a:r>
            <a:r>
              <a:rPr lang="nl-NL" dirty="0" err="1"/>
              <a:t>aufgehängt</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14</a:t>
            </a:fld>
            <a:endParaRPr lang="pl-PL"/>
          </a:p>
        </p:txBody>
      </p:sp>
    </p:spTree>
    <p:extLst>
      <p:ext uri="{BB962C8B-B14F-4D97-AF65-F5344CB8AC3E}">
        <p14:creationId xmlns:p14="http://schemas.microsoft.com/office/powerpoint/2010/main" val="47580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www.5xbeter.n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hyperlink" Target="http://www.5xbeter.n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de-DE"/>
              <a:t>Schulung Arbeitssicherheit und Gesundheitsschutz</a:t>
            </a:r>
            <a:br>
              <a:rPr lang="de-DE"/>
            </a:br>
            <a:r>
              <a:rPr lang="de-DE">
                <a:latin typeface="Arial" panose="020B0604020202020204" pitchFamily="34" charset="0"/>
              </a:rPr>
              <a:t>Schweißrauch</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de-DE" sz="2000">
                <a:latin typeface="Arial" panose="020B0604020202020204" pitchFamily="34" charset="0"/>
              </a:rPr>
              <a:t>Firmenname und Datum</a:t>
            </a:r>
          </a:p>
        </p:txBody>
      </p:sp>
      <p:sp>
        <p:nvSpPr>
          <p:cNvPr id="4" name="Rechthoek 3">
            <a:extLst>
              <a:ext uri="{FF2B5EF4-FFF2-40B4-BE49-F238E27FC236}">
                <a16:creationId xmlns:a16="http://schemas.microsoft.com/office/drawing/2014/main" id="{3DE84BC9-D223-C667-6F00-C9574FD55819}"/>
              </a:ext>
            </a:extLst>
          </p:cNvPr>
          <p:cNvSpPr/>
          <p:nvPr/>
        </p:nvSpPr>
        <p:spPr>
          <a:xfrm>
            <a:off x="843169" y="1954160"/>
            <a:ext cx="10505661" cy="3841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machine, engineering, overdekt, Werkplaats&#10;&#10;Automatisch gegenereerde beschrijving">
            <a:extLst>
              <a:ext uri="{FF2B5EF4-FFF2-40B4-BE49-F238E27FC236}">
                <a16:creationId xmlns:a16="http://schemas.microsoft.com/office/drawing/2014/main" id="{E5F410BB-F4D8-30F1-9357-BF8B08CAF5B5}"/>
              </a:ext>
            </a:extLst>
          </p:cNvPr>
          <p:cNvPicPr>
            <a:picLocks noChangeAspect="1"/>
          </p:cNvPicPr>
          <p:nvPr/>
        </p:nvPicPr>
        <p:blipFill>
          <a:blip r:embed="rId2"/>
          <a:srcRect t="27558" b="17586"/>
          <a:stretch/>
        </p:blipFill>
        <p:spPr>
          <a:xfrm>
            <a:off x="843167" y="1954160"/>
            <a:ext cx="10505662" cy="3841954"/>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78A1-D409-F0C1-C7A6-3674304A983A}"/>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54F9F62-5DF7-8DE7-9FA0-A6431E043608}"/>
              </a:ext>
            </a:extLst>
          </p:cNvPr>
          <p:cNvPicPr>
            <a:picLocks noChangeAspect="1"/>
          </p:cNvPicPr>
          <p:nvPr/>
        </p:nvPicPr>
        <p:blipFill>
          <a:blip r:embed="rId3"/>
          <a:srcRect l="15282" r="15282"/>
          <a:stretch/>
        </p:blipFill>
        <p:spPr>
          <a:xfrm>
            <a:off x="3529419" y="1270000"/>
            <a:ext cx="5133162" cy="4928392"/>
          </a:xfrm>
          <a:prstGeom prst="rect">
            <a:avLst/>
          </a:prstGeom>
        </p:spPr>
      </p:pic>
      <p:sp>
        <p:nvSpPr>
          <p:cNvPr id="3" name="Ondertitel 2">
            <a:extLst>
              <a:ext uri="{FF2B5EF4-FFF2-40B4-BE49-F238E27FC236}">
                <a16:creationId xmlns:a16="http://schemas.microsoft.com/office/drawing/2014/main" id="{4E59E87D-2D7B-8CBC-4A9D-88C5EF6B1AE6}"/>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845C635-52E5-CBAC-976B-EB1EF64D93A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86717C40-8603-45AC-858B-3703C6EAD02C}"/>
              </a:ext>
            </a:extLst>
          </p:cNvPr>
          <p:cNvPicPr>
            <a:picLocks noChangeAspect="1"/>
          </p:cNvPicPr>
          <p:nvPr/>
        </p:nvPicPr>
        <p:blipFill>
          <a:blip r:embed="rId4"/>
          <a:srcRect l="41267" b="51404"/>
          <a:stretch>
            <a:fillRect/>
          </a:stretch>
        </p:blipFill>
        <p:spPr>
          <a:xfrm>
            <a:off x="0" y="1397545"/>
            <a:ext cx="4992137" cy="960857"/>
          </a:xfrm>
          <a:prstGeom prst="rect">
            <a:avLst/>
          </a:prstGeom>
        </p:spPr>
      </p:pic>
      <p:sp>
        <p:nvSpPr>
          <p:cNvPr id="13" name="Titel 1">
            <a:extLst>
              <a:ext uri="{FF2B5EF4-FFF2-40B4-BE49-F238E27FC236}">
                <a16:creationId xmlns:a16="http://schemas.microsoft.com/office/drawing/2014/main" id="{92AB1785-125B-A617-C590-6FAFDF43CF47}"/>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sieht es hier aus?</a:t>
            </a:r>
          </a:p>
        </p:txBody>
      </p:sp>
    </p:spTree>
    <p:extLst>
      <p:ext uri="{BB962C8B-B14F-4D97-AF65-F5344CB8AC3E}">
        <p14:creationId xmlns:p14="http://schemas.microsoft.com/office/powerpoint/2010/main" val="293029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3A45-20F5-2DF8-D893-83ADA625B8E4}"/>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F58FE267-3EC3-E79A-C50D-F19F0AC0A09A}"/>
              </a:ext>
            </a:extLst>
          </p:cNvPr>
          <p:cNvPicPr>
            <a:picLocks noChangeAspect="1"/>
          </p:cNvPicPr>
          <p:nvPr/>
        </p:nvPicPr>
        <p:blipFill>
          <a:blip r:embed="rId3"/>
          <a:srcRect l="58858" b="51404"/>
          <a:stretch>
            <a:fillRect/>
          </a:stretch>
        </p:blipFill>
        <p:spPr>
          <a:xfrm>
            <a:off x="0" y="1397545"/>
            <a:ext cx="3496970" cy="960857"/>
          </a:xfrm>
          <a:prstGeom prst="rect">
            <a:avLst/>
          </a:prstGeom>
        </p:spPr>
      </p:pic>
      <p:sp>
        <p:nvSpPr>
          <p:cNvPr id="3" name="Ondertitel 2">
            <a:extLst>
              <a:ext uri="{FF2B5EF4-FFF2-40B4-BE49-F238E27FC236}">
                <a16:creationId xmlns:a16="http://schemas.microsoft.com/office/drawing/2014/main" id="{41E63927-AA50-0472-A7C3-76FA9DE6BBF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DF8CC3A-9F3F-403D-23B1-7B2732077B0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5" name="Titel 1">
            <a:extLst>
              <a:ext uri="{FF2B5EF4-FFF2-40B4-BE49-F238E27FC236}">
                <a16:creationId xmlns:a16="http://schemas.microsoft.com/office/drawing/2014/main" id="{3050E390-9B63-A7D3-34A3-1352F3B3D62A}"/>
              </a:ext>
            </a:extLst>
          </p:cNvPr>
          <p:cNvSpPr txBox="1">
            <a:spLocks/>
          </p:cNvSpPr>
          <p:nvPr/>
        </p:nvSpPr>
        <p:spPr>
          <a:xfrm>
            <a:off x="848139" y="1616615"/>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Behauptung </a:t>
            </a:r>
          </a:p>
        </p:txBody>
      </p:sp>
      <p:sp>
        <p:nvSpPr>
          <p:cNvPr id="7" name="Titel 1">
            <a:extLst>
              <a:ext uri="{FF2B5EF4-FFF2-40B4-BE49-F238E27FC236}">
                <a16:creationId xmlns:a16="http://schemas.microsoft.com/office/drawing/2014/main" id="{38EF4C88-0A5A-07CC-9A1C-36A194DE29DF}"/>
              </a:ext>
            </a:extLst>
          </p:cNvPr>
          <p:cNvSpPr txBox="1">
            <a:spLocks/>
          </p:cNvSpPr>
          <p:nvPr/>
        </p:nvSpPr>
        <p:spPr>
          <a:xfrm>
            <a:off x="1" y="2710024"/>
            <a:ext cx="12192000"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ts val="3560"/>
              </a:lnSpc>
              <a:buClr>
                <a:srgbClr val="E30613"/>
              </a:buClr>
            </a:pPr>
            <a:r>
              <a:rPr lang="de-DE" sz="2800" dirty="0">
                <a:solidFill>
                  <a:schemeClr val="tx1"/>
                </a:solidFill>
                <a:latin typeface="Arial" panose="020B0604020202020204" pitchFamily="34" charset="0"/>
              </a:rPr>
              <a:t>Ich verwende die Absaugung an der Quelle ordnungsgemäß, </a:t>
            </a:r>
          </a:p>
          <a:p>
            <a:pPr>
              <a:lnSpc>
                <a:spcPts val="3560"/>
              </a:lnSpc>
              <a:buClr>
                <a:srgbClr val="E30613"/>
              </a:buClr>
            </a:pPr>
            <a:r>
              <a:rPr lang="de-DE" sz="2800" dirty="0">
                <a:solidFill>
                  <a:schemeClr val="tx1"/>
                </a:solidFill>
                <a:latin typeface="Arial" panose="020B0604020202020204" pitchFamily="34" charset="0"/>
              </a:rPr>
              <a:t>wenn sie nicht weiter als 1 Meter von der Schweißstelle</a:t>
            </a:r>
          </a:p>
          <a:p>
            <a:pPr>
              <a:lnSpc>
                <a:spcPts val="3560"/>
              </a:lnSpc>
              <a:buClr>
                <a:srgbClr val="E30613"/>
              </a:buClr>
            </a:pPr>
            <a:r>
              <a:rPr lang="de-DE" sz="2800" dirty="0">
                <a:solidFill>
                  <a:schemeClr val="tx1"/>
                </a:solidFill>
                <a:latin typeface="Arial" panose="020B0604020202020204" pitchFamily="34" charset="0"/>
              </a:rPr>
              <a:t>entfernt ist.</a:t>
            </a:r>
          </a:p>
        </p:txBody>
      </p:sp>
      <p:sp>
        <p:nvSpPr>
          <p:cNvPr id="16" name="Titel 1">
            <a:extLst>
              <a:ext uri="{FF2B5EF4-FFF2-40B4-BE49-F238E27FC236}">
                <a16:creationId xmlns:a16="http://schemas.microsoft.com/office/drawing/2014/main" id="{92AE28FD-85E9-722C-DF43-46BC31357FC8}"/>
              </a:ext>
            </a:extLst>
          </p:cNvPr>
          <p:cNvSpPr txBox="1">
            <a:spLocks/>
          </p:cNvSpPr>
          <p:nvPr/>
        </p:nvSpPr>
        <p:spPr>
          <a:xfrm>
            <a:off x="5375612" y="456343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de-DE" sz="2000" b="0" dirty="0">
                <a:solidFill>
                  <a:schemeClr val="tx1"/>
                </a:solidFill>
                <a:latin typeface="Arial" panose="020B0604020202020204" pitchFamily="34" charset="0"/>
              </a:rPr>
              <a:t>Ja, ich stimme zu</a:t>
            </a:r>
          </a:p>
        </p:txBody>
      </p:sp>
      <p:sp>
        <p:nvSpPr>
          <p:cNvPr id="17" name="Titel 1">
            <a:extLst>
              <a:ext uri="{FF2B5EF4-FFF2-40B4-BE49-F238E27FC236}">
                <a16:creationId xmlns:a16="http://schemas.microsoft.com/office/drawing/2014/main" id="{E9810FB3-43F4-7E6C-6F8F-069C9BAB6B03}"/>
              </a:ext>
            </a:extLst>
          </p:cNvPr>
          <p:cNvSpPr txBox="1">
            <a:spLocks/>
          </p:cNvSpPr>
          <p:nvPr/>
        </p:nvSpPr>
        <p:spPr>
          <a:xfrm>
            <a:off x="5375612" y="516501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de-DE" sz="2000" b="0">
                <a:solidFill>
                  <a:schemeClr val="tx1"/>
                </a:solidFill>
                <a:latin typeface="Arial" panose="020B0604020202020204" pitchFamily="34" charset="0"/>
              </a:rPr>
              <a:t>Nein, ich stimme nicht zu</a:t>
            </a:r>
          </a:p>
        </p:txBody>
      </p:sp>
    </p:spTree>
    <p:extLst>
      <p:ext uri="{BB962C8B-B14F-4D97-AF65-F5344CB8AC3E}">
        <p14:creationId xmlns:p14="http://schemas.microsoft.com/office/powerpoint/2010/main" val="42494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C38A-D007-FE5F-9D5D-FD3E7AEDE57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17BACD0-ED99-3244-E75C-17A777C93683}"/>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6BC4387-7822-E05B-21E7-67F40FD6617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6" name="Titel 1">
            <a:extLst>
              <a:ext uri="{FF2B5EF4-FFF2-40B4-BE49-F238E27FC236}">
                <a16:creationId xmlns:a16="http://schemas.microsoft.com/office/drawing/2014/main" id="{C9672B02-0434-CB10-5A66-7284040168B8}"/>
              </a:ext>
            </a:extLst>
          </p:cNvPr>
          <p:cNvSpPr txBox="1">
            <a:spLocks/>
          </p:cNvSpPr>
          <p:nvPr/>
        </p:nvSpPr>
        <p:spPr>
          <a:xfrm>
            <a:off x="1572509" y="2699195"/>
            <a:ext cx="9046981"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de-DE">
                <a:solidFill>
                  <a:schemeClr val="tx1"/>
                </a:solidFill>
                <a:latin typeface="Arial" panose="020B0604020202020204" pitchFamily="34" charset="0"/>
              </a:rPr>
              <a:t>Ich mache meinen Kollegen auf die Nutzung</a:t>
            </a:r>
          </a:p>
          <a:p>
            <a:pPr>
              <a:buClr>
                <a:srgbClr val="E30613"/>
              </a:buClr>
            </a:pPr>
            <a:r>
              <a:rPr lang="de-DE">
                <a:solidFill>
                  <a:schemeClr val="tx1"/>
                </a:solidFill>
                <a:latin typeface="Arial" panose="020B0604020202020204" pitchFamily="34" charset="0"/>
              </a:rPr>
              <a:t>der Absaugung an der Quelle aufmerksam.</a:t>
            </a:r>
          </a:p>
        </p:txBody>
      </p:sp>
      <p:sp>
        <p:nvSpPr>
          <p:cNvPr id="7" name="Titel 1">
            <a:extLst>
              <a:ext uri="{FF2B5EF4-FFF2-40B4-BE49-F238E27FC236}">
                <a16:creationId xmlns:a16="http://schemas.microsoft.com/office/drawing/2014/main" id="{B816CB4B-8C53-DD54-D385-3185A6FDC0C7}"/>
              </a:ext>
            </a:extLst>
          </p:cNvPr>
          <p:cNvSpPr txBox="1">
            <a:spLocks/>
          </p:cNvSpPr>
          <p:nvPr/>
        </p:nvSpPr>
        <p:spPr>
          <a:xfrm>
            <a:off x="5375612"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de-DE" sz="2000" b="0">
                <a:solidFill>
                  <a:schemeClr val="tx1"/>
                </a:solidFill>
                <a:latin typeface="Arial" panose="020B0604020202020204" pitchFamily="34" charset="0"/>
              </a:rPr>
              <a:t>Ja, ich stimme zu</a:t>
            </a:r>
          </a:p>
        </p:txBody>
      </p:sp>
      <p:sp>
        <p:nvSpPr>
          <p:cNvPr id="8" name="Titel 1">
            <a:extLst>
              <a:ext uri="{FF2B5EF4-FFF2-40B4-BE49-F238E27FC236}">
                <a16:creationId xmlns:a16="http://schemas.microsoft.com/office/drawing/2014/main" id="{9356EB99-666B-7747-5763-C593DCA331C0}"/>
              </a:ext>
            </a:extLst>
          </p:cNvPr>
          <p:cNvSpPr txBox="1">
            <a:spLocks/>
          </p:cNvSpPr>
          <p:nvPr/>
        </p:nvSpPr>
        <p:spPr>
          <a:xfrm>
            <a:off x="5375612"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de-DE" sz="2000" b="0">
                <a:solidFill>
                  <a:schemeClr val="tx1"/>
                </a:solidFill>
                <a:latin typeface="Arial" panose="020B0604020202020204" pitchFamily="34" charset="0"/>
              </a:rPr>
              <a:t>Nein, ich stimme nicht zu</a:t>
            </a:r>
          </a:p>
        </p:txBody>
      </p:sp>
      <p:pic>
        <p:nvPicPr>
          <p:cNvPr id="9" name="Afbeelding 8" descr="Afbeelding met schermopname, Rechthoek&#10;&#10;Automatisch gegenereerde beschrijving">
            <a:extLst>
              <a:ext uri="{FF2B5EF4-FFF2-40B4-BE49-F238E27FC236}">
                <a16:creationId xmlns:a16="http://schemas.microsoft.com/office/drawing/2014/main" id="{28F68F2C-4DEC-9460-15C9-3EC3661B7AEB}"/>
              </a:ext>
            </a:extLst>
          </p:cNvPr>
          <p:cNvPicPr>
            <a:picLocks noChangeAspect="1"/>
          </p:cNvPicPr>
          <p:nvPr/>
        </p:nvPicPr>
        <p:blipFill>
          <a:blip r:embed="rId2"/>
          <a:srcRect l="58858" b="51404"/>
          <a:stretch>
            <a:fillRect/>
          </a:stretch>
        </p:blipFill>
        <p:spPr>
          <a:xfrm>
            <a:off x="0" y="1397545"/>
            <a:ext cx="3496970" cy="960857"/>
          </a:xfrm>
          <a:prstGeom prst="rect">
            <a:avLst/>
          </a:prstGeom>
        </p:spPr>
      </p:pic>
      <p:sp>
        <p:nvSpPr>
          <p:cNvPr id="10" name="Titel 1">
            <a:extLst>
              <a:ext uri="{FF2B5EF4-FFF2-40B4-BE49-F238E27FC236}">
                <a16:creationId xmlns:a16="http://schemas.microsoft.com/office/drawing/2014/main" id="{F7E910CD-8442-3A7E-EFB7-858846562B32}"/>
              </a:ext>
            </a:extLst>
          </p:cNvPr>
          <p:cNvSpPr txBox="1">
            <a:spLocks/>
          </p:cNvSpPr>
          <p:nvPr/>
        </p:nvSpPr>
        <p:spPr>
          <a:xfrm>
            <a:off x="848139" y="1616615"/>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Behauptung </a:t>
            </a:r>
          </a:p>
        </p:txBody>
      </p:sp>
    </p:spTree>
    <p:extLst>
      <p:ext uri="{BB962C8B-B14F-4D97-AF65-F5344CB8AC3E}">
        <p14:creationId xmlns:p14="http://schemas.microsoft.com/office/powerpoint/2010/main" val="314041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9A36-05A2-1AA4-0E92-8548B8DA3CDA}"/>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543DA9A4-A145-B456-83FC-ABBBC8EFBFA9}"/>
              </a:ext>
            </a:extLst>
          </p:cNvPr>
          <p:cNvPicPr>
            <a:picLocks noChangeAspect="1"/>
          </p:cNvPicPr>
          <p:nvPr/>
        </p:nvPicPr>
        <p:blipFill>
          <a:blip r:embed="rId3"/>
          <a:srcRect l="21634" r="21634"/>
          <a:stretch/>
        </p:blipFill>
        <p:spPr>
          <a:xfrm>
            <a:off x="4002871" y="1277963"/>
            <a:ext cx="4186256" cy="4919345"/>
          </a:xfrm>
          <a:prstGeom prst="rect">
            <a:avLst/>
          </a:prstGeom>
        </p:spPr>
      </p:pic>
      <p:sp>
        <p:nvSpPr>
          <p:cNvPr id="3" name="Ondertitel 2">
            <a:extLst>
              <a:ext uri="{FF2B5EF4-FFF2-40B4-BE49-F238E27FC236}">
                <a16:creationId xmlns:a16="http://schemas.microsoft.com/office/drawing/2014/main" id="{6C38B9B8-CD7C-10E3-7CA1-3BA99C7D28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175165B-915C-0D28-022F-0621E55BF44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34EBE8D3-AD7A-442E-71C7-64DB20288664}"/>
              </a:ext>
            </a:extLst>
          </p:cNvPr>
          <p:cNvPicPr>
            <a:picLocks noChangeAspect="1"/>
          </p:cNvPicPr>
          <p:nvPr/>
        </p:nvPicPr>
        <p:blipFill>
          <a:blip r:embed="rId4"/>
          <a:srcRect l="33843" b="51404"/>
          <a:stretch>
            <a:fillRect/>
          </a:stretch>
        </p:blipFill>
        <p:spPr>
          <a:xfrm>
            <a:off x="0" y="1402291"/>
            <a:ext cx="5024097" cy="960857"/>
          </a:xfrm>
          <a:prstGeom prst="rect">
            <a:avLst/>
          </a:prstGeom>
        </p:spPr>
      </p:pic>
      <p:sp>
        <p:nvSpPr>
          <p:cNvPr id="13" name="Titel 1">
            <a:extLst>
              <a:ext uri="{FF2B5EF4-FFF2-40B4-BE49-F238E27FC236}">
                <a16:creationId xmlns:a16="http://schemas.microsoft.com/office/drawing/2014/main" id="{7150CC3A-29B8-BD48-8536-80F2A3DC2181}"/>
              </a:ext>
            </a:extLst>
          </p:cNvPr>
          <p:cNvSpPr txBox="1">
            <a:spLocks/>
          </p:cNvSpPr>
          <p:nvPr/>
        </p:nvSpPr>
        <p:spPr>
          <a:xfrm>
            <a:off x="843169" y="162604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sieht es hier aus?</a:t>
            </a:r>
          </a:p>
        </p:txBody>
      </p:sp>
    </p:spTree>
    <p:extLst>
      <p:ext uri="{BB962C8B-B14F-4D97-AF65-F5344CB8AC3E}">
        <p14:creationId xmlns:p14="http://schemas.microsoft.com/office/powerpoint/2010/main" val="45903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AE85A-0508-5F2C-D88C-8ABC2849BEF2}"/>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A2B498E-939F-0AC9-00CE-7E7BD2046F98}"/>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85E2F7D-54CE-3672-D4F5-0D20828533C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000">
                <a:solidFill>
                  <a:schemeClr val="tx1"/>
                </a:solidFill>
                <a:latin typeface="Arial" panose="020B0604020202020204" pitchFamily="34" charset="0"/>
              </a:rPr>
              <a:t>Erläuterung zur Behauptung bezüglich der Absaugung an der Quelle</a:t>
            </a:r>
          </a:p>
        </p:txBody>
      </p:sp>
      <p:pic>
        <p:nvPicPr>
          <p:cNvPr id="2" name="lassen.mp4">
            <a:hlinkClick r:id="" action="ppaction://media"/>
            <a:extLst>
              <a:ext uri="{FF2B5EF4-FFF2-40B4-BE49-F238E27FC236}">
                <a16:creationId xmlns:a16="http://schemas.microsoft.com/office/drawing/2014/main" id="{4008754F-9794-77EF-9B88-F4F87BF3F1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7373" y="929029"/>
            <a:ext cx="6757253" cy="5288285"/>
          </a:xfrm>
          <a:prstGeom prst="rect">
            <a:avLst/>
          </a:prstGeom>
        </p:spPr>
      </p:pic>
    </p:spTree>
    <p:extLst>
      <p:ext uri="{BB962C8B-B14F-4D97-AF65-F5344CB8AC3E}">
        <p14:creationId xmlns:p14="http://schemas.microsoft.com/office/powerpoint/2010/main" val="4122912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7576">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9E4C-ECB0-B1E3-DF4B-1DD9EC34A0A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B6A5A187-6587-4382-A37B-FA142832495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5110AEF-DFC2-D56F-1A8D-E5572FB0E0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D017C668-3774-0695-C99E-3A6BB8EC6B4C}"/>
              </a:ext>
            </a:extLst>
          </p:cNvPr>
          <p:cNvPicPr>
            <a:picLocks noChangeAspect="1"/>
          </p:cNvPicPr>
          <p:nvPr/>
        </p:nvPicPr>
        <p:blipFill>
          <a:blip r:embed="rId2"/>
          <a:srcRect l="6357" r="1" b="51404"/>
          <a:stretch>
            <a:fillRect/>
          </a:stretch>
        </p:blipFill>
        <p:spPr>
          <a:xfrm>
            <a:off x="1865870" y="1407753"/>
            <a:ext cx="7278129" cy="960857"/>
          </a:xfrm>
          <a:prstGeom prst="rect">
            <a:avLst/>
          </a:prstGeom>
        </p:spPr>
      </p:pic>
      <p:sp>
        <p:nvSpPr>
          <p:cNvPr id="9" name="Titel 1">
            <a:extLst>
              <a:ext uri="{FF2B5EF4-FFF2-40B4-BE49-F238E27FC236}">
                <a16:creationId xmlns:a16="http://schemas.microsoft.com/office/drawing/2014/main" id="{5AA193AB-1E8D-C667-2C3E-825BE70F373D}"/>
              </a:ext>
            </a:extLst>
          </p:cNvPr>
          <p:cNvSpPr txBox="1">
            <a:spLocks/>
          </p:cNvSpPr>
          <p:nvPr/>
        </p:nvSpPr>
        <p:spPr>
          <a:xfrm>
            <a:off x="848140" y="2637373"/>
            <a:ext cx="8968858" cy="715462"/>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10000"/>
              </a:lnSpc>
              <a:buClr>
                <a:srgbClr val="E30613"/>
              </a:buClr>
              <a:buFont typeface="Arial" panose="020B0604020202020204" pitchFamily="34" charset="0"/>
              <a:buChar char="•"/>
            </a:pPr>
            <a:r>
              <a:rPr lang="de-DE" sz="2000">
                <a:solidFill>
                  <a:schemeClr val="tx1"/>
                </a:solidFill>
                <a:latin typeface="Arial" panose="020B0604020202020204" pitchFamily="34" charset="0"/>
              </a:rPr>
              <a:t>Prüfen Sie, </a:t>
            </a:r>
            <a:r>
              <a:rPr lang="de-DE" sz="2000" b="0">
                <a:solidFill>
                  <a:schemeClr val="tx1"/>
                </a:solidFill>
                <a:latin typeface="Arial" panose="020B0604020202020204" pitchFamily="34" charset="0"/>
              </a:rPr>
              <a:t>ob andere Fügeverfahren möglich sind.</a:t>
            </a:r>
          </a:p>
        </p:txBody>
      </p:sp>
      <p:sp>
        <p:nvSpPr>
          <p:cNvPr id="10" name="Titel 1">
            <a:extLst>
              <a:ext uri="{FF2B5EF4-FFF2-40B4-BE49-F238E27FC236}">
                <a16:creationId xmlns:a16="http://schemas.microsoft.com/office/drawing/2014/main" id="{02AE09B3-C89B-5FE1-EC1A-3E4FEDF6E0C2}"/>
              </a:ext>
            </a:extLst>
          </p:cNvPr>
          <p:cNvSpPr txBox="1">
            <a:spLocks/>
          </p:cNvSpPr>
          <p:nvPr/>
        </p:nvSpPr>
        <p:spPr>
          <a:xfrm>
            <a:off x="848139" y="3265474"/>
            <a:ext cx="6887191" cy="66705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Prüfen Sie die korrekte Einstellung der Schweißgeräte und der Absaugung.</a:t>
            </a:r>
          </a:p>
        </p:txBody>
      </p:sp>
      <p:sp>
        <p:nvSpPr>
          <p:cNvPr id="11" name="Titel 1">
            <a:extLst>
              <a:ext uri="{FF2B5EF4-FFF2-40B4-BE49-F238E27FC236}">
                <a16:creationId xmlns:a16="http://schemas.microsoft.com/office/drawing/2014/main" id="{84F58BAC-FAC2-9BAD-F925-141DD78BCA8B}"/>
              </a:ext>
            </a:extLst>
          </p:cNvPr>
          <p:cNvSpPr txBox="1">
            <a:spLocks/>
          </p:cNvSpPr>
          <p:nvPr/>
        </p:nvSpPr>
        <p:spPr>
          <a:xfrm>
            <a:off x="843170" y="4235271"/>
            <a:ext cx="6887192"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ts val="2700"/>
              </a:lnSpc>
              <a:buClr>
                <a:srgbClr val="E30613"/>
              </a:buClr>
              <a:buFont typeface="Arial" panose="020B0604020202020204" pitchFamily="34" charset="0"/>
              <a:buChar char="•"/>
            </a:pPr>
            <a:r>
              <a:rPr lang="de-DE" sz="2000" dirty="0">
                <a:solidFill>
                  <a:schemeClr val="tx1"/>
                </a:solidFill>
                <a:latin typeface="Arial" panose="020B0604020202020204" pitchFamily="34" charset="0"/>
              </a:rPr>
              <a:t>Prüfen Sie, </a:t>
            </a:r>
            <a:r>
              <a:rPr lang="de-DE" sz="2000" b="0" dirty="0">
                <a:solidFill>
                  <a:schemeClr val="tx1"/>
                </a:solidFill>
                <a:latin typeface="Arial" panose="020B0604020202020204" pitchFamily="34" charset="0"/>
              </a:rPr>
              <a:t>ob das Material sauber, frei von Farbresten, Öl usw. ist.</a:t>
            </a:r>
          </a:p>
        </p:txBody>
      </p:sp>
      <p:sp>
        <p:nvSpPr>
          <p:cNvPr id="14" name="Titel 1">
            <a:extLst>
              <a:ext uri="{FF2B5EF4-FFF2-40B4-BE49-F238E27FC236}">
                <a16:creationId xmlns:a16="http://schemas.microsoft.com/office/drawing/2014/main" id="{BE9FDDB5-8C5E-CB4F-DF71-6786D6E50A37}"/>
              </a:ext>
            </a:extLst>
          </p:cNvPr>
          <p:cNvSpPr txBox="1">
            <a:spLocks/>
          </p:cNvSpPr>
          <p:nvPr/>
        </p:nvSpPr>
        <p:spPr>
          <a:xfrm>
            <a:off x="848139" y="5179276"/>
            <a:ext cx="6882223"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Prüfen Sie die Absaugung (an der Quelle), die Filter und den Atemschutz.</a:t>
            </a:r>
          </a:p>
        </p:txBody>
      </p:sp>
      <p:pic>
        <p:nvPicPr>
          <p:cNvPr id="6" name="Afbeelding 1" descr="Schermafbeelding 2012-11-05 om 12.04.06.png">
            <a:extLst>
              <a:ext uri="{FF2B5EF4-FFF2-40B4-BE49-F238E27FC236}">
                <a16:creationId xmlns:a16="http://schemas.microsoft.com/office/drawing/2014/main" id="{560C0D0D-422B-51C1-1B2C-3ADCECFDAA5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0729" y="2910069"/>
            <a:ext cx="3032645" cy="2780279"/>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2" name="Afbeelding 1" descr="Afbeelding met schermopname, Rechthoek&#10;&#10;Automatisch gegenereerde beschrijving">
            <a:extLst>
              <a:ext uri="{FF2B5EF4-FFF2-40B4-BE49-F238E27FC236}">
                <a16:creationId xmlns:a16="http://schemas.microsoft.com/office/drawing/2014/main" id="{3769561F-7117-4FF3-00BB-529A5B590192}"/>
              </a:ext>
            </a:extLst>
          </p:cNvPr>
          <p:cNvPicPr>
            <a:picLocks noChangeAspect="1"/>
          </p:cNvPicPr>
          <p:nvPr/>
        </p:nvPicPr>
        <p:blipFill>
          <a:blip r:embed="rId2"/>
          <a:srcRect l="6357" r="1" b="51404"/>
          <a:stretch>
            <a:fillRect/>
          </a:stretch>
        </p:blipFill>
        <p:spPr>
          <a:xfrm>
            <a:off x="-24714" y="1407753"/>
            <a:ext cx="7278129" cy="960857"/>
          </a:xfrm>
          <a:prstGeom prst="rect">
            <a:avLst/>
          </a:prstGeom>
        </p:spPr>
      </p:pic>
      <p:sp>
        <p:nvSpPr>
          <p:cNvPr id="13" name="Titel 1">
            <a:extLst>
              <a:ext uri="{FF2B5EF4-FFF2-40B4-BE49-F238E27FC236}">
                <a16:creationId xmlns:a16="http://schemas.microsoft.com/office/drawing/2014/main" id="{F32FBD95-1C71-0BB5-9447-72B8DAE97D16}"/>
              </a:ext>
            </a:extLst>
          </p:cNvPr>
          <p:cNvSpPr txBox="1">
            <a:spLocks/>
          </p:cNvSpPr>
          <p:nvPr/>
        </p:nvSpPr>
        <p:spPr>
          <a:xfrm>
            <a:off x="848139" y="1656022"/>
            <a:ext cx="1022351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Was kann vor dem Schweißen getan werden?</a:t>
            </a:r>
          </a:p>
        </p:txBody>
      </p:sp>
    </p:spTree>
    <p:extLst>
      <p:ext uri="{BB962C8B-B14F-4D97-AF65-F5344CB8AC3E}">
        <p14:creationId xmlns:p14="http://schemas.microsoft.com/office/powerpoint/2010/main" val="41045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2901-CE0C-560F-FF90-AE87AA149E2C}"/>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E214C4F7-ACF8-8C96-7ABE-51C4D5BD1066}"/>
              </a:ext>
            </a:extLst>
          </p:cNvPr>
          <p:cNvPicPr>
            <a:picLocks noChangeAspect="1"/>
          </p:cNvPicPr>
          <p:nvPr/>
        </p:nvPicPr>
        <p:blipFill>
          <a:blip r:embed="rId2"/>
          <a:srcRect l="4369" r="1" b="51404"/>
          <a:stretch>
            <a:fillRect/>
          </a:stretch>
        </p:blipFill>
        <p:spPr>
          <a:xfrm>
            <a:off x="1" y="1418678"/>
            <a:ext cx="7929968" cy="960857"/>
          </a:xfrm>
          <a:prstGeom prst="rect">
            <a:avLst/>
          </a:prstGeom>
        </p:spPr>
      </p:pic>
      <p:pic>
        <p:nvPicPr>
          <p:cNvPr id="2" name="Afbeelding 1" descr="Schermafbeelding 2012-11-05 om 12.11.01.png">
            <a:extLst>
              <a:ext uri="{FF2B5EF4-FFF2-40B4-BE49-F238E27FC236}">
                <a16:creationId xmlns:a16="http://schemas.microsoft.com/office/drawing/2014/main" id="{00D50084-0B28-E12F-D554-AB5DF967778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74486" y="2828065"/>
            <a:ext cx="3135651" cy="2265336"/>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nvGrpSpPr>
          <p:cNvPr id="5" name="Groeperen 9">
            <a:extLst>
              <a:ext uri="{FF2B5EF4-FFF2-40B4-BE49-F238E27FC236}">
                <a16:creationId xmlns:a16="http://schemas.microsoft.com/office/drawing/2014/main" id="{0638396F-ECB5-58BD-257F-4563BAFDFD70}"/>
              </a:ext>
            </a:extLst>
          </p:cNvPr>
          <p:cNvGrpSpPr>
            <a:grpSpLocks/>
          </p:cNvGrpSpPr>
          <p:nvPr/>
        </p:nvGrpSpPr>
        <p:grpSpPr bwMode="auto">
          <a:xfrm>
            <a:off x="497432" y="2467136"/>
            <a:ext cx="3041020" cy="2708530"/>
            <a:chOff x="5652120" y="1916832"/>
            <a:chExt cx="2998259" cy="2522157"/>
          </a:xfrm>
        </p:grpSpPr>
        <p:grpSp>
          <p:nvGrpSpPr>
            <p:cNvPr id="7" name="Groeperen 7">
              <a:extLst>
                <a:ext uri="{FF2B5EF4-FFF2-40B4-BE49-F238E27FC236}">
                  <a16:creationId xmlns:a16="http://schemas.microsoft.com/office/drawing/2014/main" id="{C5DCC480-AE9A-D2C4-8537-F391E5BD12F4}"/>
                </a:ext>
              </a:extLst>
            </p:cNvPr>
            <p:cNvGrpSpPr>
              <a:grpSpLocks/>
            </p:cNvGrpSpPr>
            <p:nvPr/>
          </p:nvGrpSpPr>
          <p:grpSpPr bwMode="auto">
            <a:xfrm>
              <a:off x="5724128" y="1916832"/>
              <a:ext cx="2926251" cy="2505542"/>
              <a:chOff x="5724128" y="1916832"/>
              <a:chExt cx="2926251" cy="2505542"/>
            </a:xfrm>
          </p:grpSpPr>
          <p:pic>
            <p:nvPicPr>
              <p:cNvPr id="15" name="Afbeelding 2" descr="Schermafbeelding 2012-11-05 om 12.10.49.png">
                <a:extLst>
                  <a:ext uri="{FF2B5EF4-FFF2-40B4-BE49-F238E27FC236}">
                    <a16:creationId xmlns:a16="http://schemas.microsoft.com/office/drawing/2014/main" id="{795B7016-5D9A-0E87-23BF-498C7041DA15}"/>
                  </a:ext>
                </a:extLst>
              </p:cNvPr>
              <p:cNvPicPr>
                <a:picLocks noChangeAspect="1"/>
              </p:cNvPicPr>
              <p:nvPr/>
            </p:nvPicPr>
            <p:blipFill>
              <a:blip r:embed="rId4" cstate="email">
                <a:extLst>
                  <a:ext uri="{28A0092B-C50C-407E-A947-70E740481C1C}">
                    <a14:useLocalDpi xmlns:a14="http://schemas.microsoft.com/office/drawing/2010/main" val="0"/>
                  </a:ext>
                </a:extLst>
              </a:blip>
              <a:srcRect b="1457"/>
              <a:stretch/>
            </p:blipFill>
            <p:spPr bwMode="auto">
              <a:xfrm>
                <a:off x="5724128" y="1916832"/>
                <a:ext cx="2926251" cy="250554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16" name="Afbeelding 6" descr="Schermafbeelding 2012-11-05 om 12.12.58.png">
                <a:extLst>
                  <a:ext uri="{FF2B5EF4-FFF2-40B4-BE49-F238E27FC236}">
                    <a16:creationId xmlns:a16="http://schemas.microsoft.com/office/drawing/2014/main" id="{5ED43DC5-EDF3-00C8-E374-64574A963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996" y="1916832"/>
                <a:ext cx="1943348" cy="457258"/>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pic>
          <p:nvPicPr>
            <p:cNvPr id="8" name="Afbeelding 8" descr="Schermafbeelding 2012-11-05 om 12.12.58.png">
              <a:extLst>
                <a:ext uri="{FF2B5EF4-FFF2-40B4-BE49-F238E27FC236}">
                  <a16:creationId xmlns:a16="http://schemas.microsoft.com/office/drawing/2014/main" id="{69CD0393-79F2-AD1B-E59B-2D26C4F450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63653" y="3717931"/>
              <a:ext cx="1009525" cy="43259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grpSp>
        <p:nvGrpSpPr>
          <p:cNvPr id="17" name="Groeperen 5">
            <a:extLst>
              <a:ext uri="{FF2B5EF4-FFF2-40B4-BE49-F238E27FC236}">
                <a16:creationId xmlns:a16="http://schemas.microsoft.com/office/drawing/2014/main" id="{A389D992-6A1D-9A0A-8A35-5D79337C32C4}"/>
              </a:ext>
            </a:extLst>
          </p:cNvPr>
          <p:cNvGrpSpPr>
            <a:grpSpLocks/>
          </p:cNvGrpSpPr>
          <p:nvPr/>
        </p:nvGrpSpPr>
        <p:grpSpPr bwMode="auto">
          <a:xfrm>
            <a:off x="4535959" y="2728344"/>
            <a:ext cx="3120081" cy="2387246"/>
            <a:chOff x="179513" y="1772816"/>
            <a:chExt cx="2807443" cy="2217135"/>
          </a:xfrm>
        </p:grpSpPr>
        <p:pic>
          <p:nvPicPr>
            <p:cNvPr id="18" name="Afbeelding 3" descr="Schermafbeelding 2012-11-05 om 12.10.33.png">
              <a:extLst>
                <a:ext uri="{FF2B5EF4-FFF2-40B4-BE49-F238E27FC236}">
                  <a16:creationId xmlns:a16="http://schemas.microsoft.com/office/drawing/2014/main" id="{B1BDEF03-322F-9C04-F01C-02B236BFC52C}"/>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9513" y="1844824"/>
              <a:ext cx="2736304" cy="2145127"/>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19" name="Afbeelding 4" descr="Schermafbeelding 2012-11-05 om 12.12.58.png">
              <a:extLst>
                <a:ext uri="{FF2B5EF4-FFF2-40B4-BE49-F238E27FC236}">
                  <a16:creationId xmlns:a16="http://schemas.microsoft.com/office/drawing/2014/main" id="{5C3C4716-5858-1DE9-A74F-2C298E8E4C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772816"/>
              <a:ext cx="1511300" cy="355600"/>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sp>
        <p:nvSpPr>
          <p:cNvPr id="3" name="Ondertitel 2">
            <a:extLst>
              <a:ext uri="{FF2B5EF4-FFF2-40B4-BE49-F238E27FC236}">
                <a16:creationId xmlns:a16="http://schemas.microsoft.com/office/drawing/2014/main" id="{48BF85F6-2E48-8DED-10E4-3AC462B05A4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1B47AEC-1635-EA66-AF00-568AE980FAB3}"/>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D52CDEE5-0CB3-A124-9592-AF1C72FF83B7}"/>
              </a:ext>
            </a:extLst>
          </p:cNvPr>
          <p:cNvSpPr txBox="1">
            <a:spLocks/>
          </p:cNvSpPr>
          <p:nvPr/>
        </p:nvSpPr>
        <p:spPr>
          <a:xfrm>
            <a:off x="848139" y="1636294"/>
            <a:ext cx="781394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Wenn Sie mit dem Schweißen beginnen</a:t>
            </a:r>
          </a:p>
        </p:txBody>
      </p:sp>
      <p:sp>
        <p:nvSpPr>
          <p:cNvPr id="9" name="Titel 1">
            <a:extLst>
              <a:ext uri="{FF2B5EF4-FFF2-40B4-BE49-F238E27FC236}">
                <a16:creationId xmlns:a16="http://schemas.microsoft.com/office/drawing/2014/main" id="{562A027D-8924-8F87-4932-15FBBD4F6A21}"/>
              </a:ext>
            </a:extLst>
          </p:cNvPr>
          <p:cNvSpPr txBox="1">
            <a:spLocks/>
          </p:cNvSpPr>
          <p:nvPr/>
        </p:nvSpPr>
        <p:spPr>
          <a:xfrm>
            <a:off x="843169" y="5251583"/>
            <a:ext cx="2529137" cy="52266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10000"/>
              </a:lnSpc>
              <a:buClr>
                <a:srgbClr val="E30613"/>
              </a:buClr>
            </a:pPr>
            <a:r>
              <a:rPr lang="de-DE" sz="2000" dirty="0">
                <a:solidFill>
                  <a:schemeClr val="tx1"/>
                </a:solidFill>
                <a:latin typeface="Arial" panose="020B0604020202020204" pitchFamily="34" charset="0"/>
              </a:rPr>
              <a:t>Absaugung an der Quelle</a:t>
            </a:r>
          </a:p>
        </p:txBody>
      </p:sp>
      <p:sp>
        <p:nvSpPr>
          <p:cNvPr id="10" name="Titel 1">
            <a:extLst>
              <a:ext uri="{FF2B5EF4-FFF2-40B4-BE49-F238E27FC236}">
                <a16:creationId xmlns:a16="http://schemas.microsoft.com/office/drawing/2014/main" id="{D97DA1B2-0984-7845-9732-80EB3C6B2EB6}"/>
              </a:ext>
            </a:extLst>
          </p:cNvPr>
          <p:cNvSpPr txBox="1">
            <a:spLocks/>
          </p:cNvSpPr>
          <p:nvPr/>
        </p:nvSpPr>
        <p:spPr>
          <a:xfrm>
            <a:off x="4755112" y="5251583"/>
            <a:ext cx="2929654"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00000"/>
              </a:lnSpc>
              <a:buClr>
                <a:srgbClr val="E30613"/>
              </a:buClr>
            </a:pPr>
            <a:r>
              <a:rPr lang="de-DE" sz="2000" dirty="0">
                <a:solidFill>
                  <a:schemeClr val="tx1"/>
                </a:solidFill>
                <a:latin typeface="Arial" panose="020B0604020202020204" pitchFamily="34" charset="0"/>
              </a:rPr>
              <a:t>Halten Sie Ihren Kopf aus dem Rauch</a:t>
            </a:r>
          </a:p>
        </p:txBody>
      </p:sp>
      <p:sp>
        <p:nvSpPr>
          <p:cNvPr id="11" name="Titel 1">
            <a:extLst>
              <a:ext uri="{FF2B5EF4-FFF2-40B4-BE49-F238E27FC236}">
                <a16:creationId xmlns:a16="http://schemas.microsoft.com/office/drawing/2014/main" id="{723E1297-9023-B437-3299-B6DB6BE2335F}"/>
              </a:ext>
            </a:extLst>
          </p:cNvPr>
          <p:cNvSpPr txBox="1">
            <a:spLocks/>
          </p:cNvSpPr>
          <p:nvPr/>
        </p:nvSpPr>
        <p:spPr>
          <a:xfrm>
            <a:off x="8574486" y="5281175"/>
            <a:ext cx="2891387" cy="4456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dirty="0">
                <a:solidFill>
                  <a:schemeClr val="tx1"/>
                </a:solidFill>
                <a:latin typeface="Arial" panose="020B0604020202020204" pitchFamily="34" charset="0"/>
              </a:rPr>
              <a:t>Die 5-Sekunden-Regel</a:t>
            </a:r>
          </a:p>
        </p:txBody>
      </p:sp>
    </p:spTree>
    <p:extLst>
      <p:ext uri="{BB962C8B-B14F-4D97-AF65-F5344CB8AC3E}">
        <p14:creationId xmlns:p14="http://schemas.microsoft.com/office/powerpoint/2010/main" val="3618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24F8-4A81-5B5F-ED42-19BC5225D49B}"/>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6A5A960E-81A2-7C15-BF8A-87B234CB90C3}"/>
              </a:ext>
            </a:extLst>
          </p:cNvPr>
          <p:cNvPicPr>
            <a:picLocks noChangeAspect="1"/>
          </p:cNvPicPr>
          <p:nvPr/>
        </p:nvPicPr>
        <p:blipFill>
          <a:blip r:embed="rId2"/>
          <a:srcRect l="63879" b="51404"/>
          <a:stretch>
            <a:fillRect/>
          </a:stretch>
        </p:blipFill>
        <p:spPr>
          <a:xfrm>
            <a:off x="-1" y="1400379"/>
            <a:ext cx="2807521" cy="960857"/>
          </a:xfrm>
          <a:prstGeom prst="rect">
            <a:avLst/>
          </a:prstGeom>
        </p:spPr>
      </p:pic>
      <p:sp>
        <p:nvSpPr>
          <p:cNvPr id="3" name="Ondertitel 2">
            <a:extLst>
              <a:ext uri="{FF2B5EF4-FFF2-40B4-BE49-F238E27FC236}">
                <a16:creationId xmlns:a16="http://schemas.microsoft.com/office/drawing/2014/main" id="{53D204DF-324C-D788-084F-B72FEA9BA09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D5E157B-BE3F-6C02-E893-018930C3167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F5086DAA-D96A-1BF6-DE22-512FB8CBECA0}"/>
              </a:ext>
            </a:extLst>
          </p:cNvPr>
          <p:cNvSpPr txBox="1">
            <a:spLocks/>
          </p:cNvSpPr>
          <p:nvPr/>
        </p:nvSpPr>
        <p:spPr>
          <a:xfrm>
            <a:off x="848139" y="16242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Schleifen</a:t>
            </a:r>
          </a:p>
        </p:txBody>
      </p:sp>
      <p:sp>
        <p:nvSpPr>
          <p:cNvPr id="9" name="Titel 1">
            <a:extLst>
              <a:ext uri="{FF2B5EF4-FFF2-40B4-BE49-F238E27FC236}">
                <a16:creationId xmlns:a16="http://schemas.microsoft.com/office/drawing/2014/main" id="{8509B5E6-4699-3C08-4680-2B43D91C18C4}"/>
              </a:ext>
            </a:extLst>
          </p:cNvPr>
          <p:cNvSpPr txBox="1">
            <a:spLocks/>
          </p:cNvSpPr>
          <p:nvPr/>
        </p:nvSpPr>
        <p:spPr>
          <a:xfrm>
            <a:off x="932906" y="2622933"/>
            <a:ext cx="10415924" cy="3561003"/>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10000"/>
              </a:lnSpc>
            </a:pPr>
            <a:r>
              <a:rPr lang="de-DE" sz="2000" b="0" dirty="0">
                <a:solidFill>
                  <a:schemeClr val="tx1"/>
                </a:solidFill>
                <a:latin typeface="Arial" panose="020B0604020202020204" pitchFamily="34" charset="0"/>
              </a:rPr>
              <a:t>Der beim Arbeiten mit einem Winkelschleifer freigesetzte Schleifstaub kann</a:t>
            </a:r>
            <a:r>
              <a:rPr lang="de-DE" dirty="0"/>
              <a:t> </a:t>
            </a:r>
          </a:p>
          <a:p>
            <a:pPr algn="l">
              <a:lnSpc>
                <a:spcPct val="110000"/>
              </a:lnSpc>
            </a:pPr>
            <a:r>
              <a:rPr lang="de-DE" sz="2000" b="0" dirty="0">
                <a:solidFill>
                  <a:schemeClr val="tx1"/>
                </a:solidFill>
                <a:latin typeface="Arial" panose="020B0604020202020204" pitchFamily="34" charset="0"/>
              </a:rPr>
              <a:t>gesundheitsschädlich sein.</a:t>
            </a:r>
          </a:p>
          <a:p>
            <a:pPr algn="l">
              <a:lnSpc>
                <a:spcPct val="110000"/>
              </a:lnSpc>
            </a:pPr>
            <a:endParaRPr lang="pl-PL" sz="2000" b="0" dirty="0">
              <a:solidFill>
                <a:schemeClr val="tx1"/>
              </a:solidFill>
              <a:latin typeface="Arial" panose="020B0604020202020204" pitchFamily="34" charset="0"/>
              <a:ea typeface="ＭＳ Ｐゴシック"/>
              <a:cs typeface="Arial" panose="020B0604020202020204" pitchFamily="34" charset="0"/>
            </a:endParaRPr>
          </a:p>
          <a:p>
            <a:pPr algn="l">
              <a:lnSpc>
                <a:spcPct val="110000"/>
              </a:lnSpc>
            </a:pPr>
            <a:r>
              <a:rPr lang="de-DE" sz="2000" b="0" dirty="0">
                <a:solidFill>
                  <a:schemeClr val="tx1"/>
                </a:solidFill>
                <a:latin typeface="Arial" panose="020B0604020202020204" pitchFamily="34" charset="0"/>
              </a:rPr>
              <a:t>Insbesondere im Falle einer langfristigen Exposition. </a:t>
            </a:r>
          </a:p>
          <a:p>
            <a:pPr algn="l">
              <a:lnSpc>
                <a:spcPct val="110000"/>
              </a:lnSpc>
            </a:pPr>
            <a:endParaRPr lang="pl-PL" sz="2000" b="0" dirty="0">
              <a:solidFill>
                <a:schemeClr val="tx1"/>
              </a:solidFill>
              <a:latin typeface="Arial" panose="020B0604020202020204" pitchFamily="34" charset="0"/>
              <a:ea typeface="ＭＳ Ｐゴシック"/>
              <a:cs typeface="Arial" panose="020B0604020202020204" pitchFamily="34" charset="0"/>
            </a:endParaRPr>
          </a:p>
          <a:p>
            <a:pPr algn="l">
              <a:lnSpc>
                <a:spcPct val="110000"/>
              </a:lnSpc>
            </a:pPr>
            <a:r>
              <a:rPr lang="de-DE" sz="2000" b="0" dirty="0">
                <a:solidFill>
                  <a:schemeClr val="tx1"/>
                </a:solidFill>
                <a:latin typeface="Arial" panose="020B0604020202020204" pitchFamily="34" charset="0"/>
              </a:rPr>
              <a:t>Schleifstaub besteht aus sehr feinen Partikeln, die leicht in die Atemwege gelangen und tief in die Lunge eindringen können. </a:t>
            </a:r>
          </a:p>
          <a:p>
            <a:pPr algn="l">
              <a:lnSpc>
                <a:spcPct val="110000"/>
              </a:lnSpc>
            </a:pPr>
            <a:endParaRPr lang="pl-PL" sz="2000" b="0" dirty="0">
              <a:solidFill>
                <a:schemeClr val="tx1"/>
              </a:solidFill>
              <a:latin typeface="Arial" panose="020B0604020202020204" pitchFamily="34" charset="0"/>
              <a:ea typeface="ＭＳ Ｐゴシック"/>
              <a:cs typeface="Arial" panose="020B0604020202020204" pitchFamily="34" charset="0"/>
            </a:endParaRPr>
          </a:p>
          <a:p>
            <a:pPr algn="l">
              <a:lnSpc>
                <a:spcPct val="110000"/>
              </a:lnSpc>
            </a:pPr>
            <a:r>
              <a:rPr lang="de-DE" sz="2000" b="0" dirty="0">
                <a:solidFill>
                  <a:schemeClr val="tx1"/>
                </a:solidFill>
                <a:latin typeface="Arial" panose="020B0604020202020204" pitchFamily="34" charset="0"/>
              </a:rPr>
              <a:t>Das geschliffene Material kann Partikel von Metallen, Silizium und sogar schädliche Substanzen, wie etwa Blei, enthalten.</a:t>
            </a:r>
          </a:p>
        </p:txBody>
      </p:sp>
    </p:spTree>
    <p:extLst>
      <p:ext uri="{BB962C8B-B14F-4D97-AF65-F5344CB8AC3E}">
        <p14:creationId xmlns:p14="http://schemas.microsoft.com/office/powerpoint/2010/main" val="226412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F084-214F-6EB9-C554-3E07EFD8F8D8}"/>
            </a:ext>
          </a:extLst>
        </p:cNvPr>
        <p:cNvGrpSpPr/>
        <p:nvPr/>
      </p:nvGrpSpPr>
      <p:grpSpPr>
        <a:xfrm>
          <a:off x="0" y="0"/>
          <a:ext cx="0" cy="0"/>
          <a:chOff x="0" y="0"/>
          <a:chExt cx="0" cy="0"/>
        </a:xfrm>
      </p:grpSpPr>
      <p:pic>
        <p:nvPicPr>
          <p:cNvPr id="10" name="Afbeelding 9" descr="Afbeelding met schermopname, Rechthoek&#10;&#10;Automatisch gegenereerde beschrijving">
            <a:extLst>
              <a:ext uri="{FF2B5EF4-FFF2-40B4-BE49-F238E27FC236}">
                <a16:creationId xmlns:a16="http://schemas.microsoft.com/office/drawing/2014/main" id="{85C3D636-6CC5-E93F-471E-CD5B4029B919}"/>
              </a:ext>
            </a:extLst>
          </p:cNvPr>
          <p:cNvPicPr>
            <a:picLocks noChangeAspect="1"/>
          </p:cNvPicPr>
          <p:nvPr/>
        </p:nvPicPr>
        <p:blipFill>
          <a:blip r:embed="rId2"/>
          <a:srcRect l="63879" b="51404"/>
          <a:stretch>
            <a:fillRect/>
          </a:stretch>
        </p:blipFill>
        <p:spPr>
          <a:xfrm>
            <a:off x="-1" y="1400379"/>
            <a:ext cx="2807521" cy="960857"/>
          </a:xfrm>
          <a:prstGeom prst="rect">
            <a:avLst/>
          </a:prstGeom>
        </p:spPr>
      </p:pic>
      <p:sp>
        <p:nvSpPr>
          <p:cNvPr id="3" name="Ondertitel 2">
            <a:extLst>
              <a:ext uri="{FF2B5EF4-FFF2-40B4-BE49-F238E27FC236}">
                <a16:creationId xmlns:a16="http://schemas.microsoft.com/office/drawing/2014/main" id="{7033CF03-55AB-A784-6386-B84DFE028987}"/>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3C8D323-548D-1970-C177-B696EDEC2E7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9" name="Titel 1">
            <a:extLst>
              <a:ext uri="{FF2B5EF4-FFF2-40B4-BE49-F238E27FC236}">
                <a16:creationId xmlns:a16="http://schemas.microsoft.com/office/drawing/2014/main" id="{D78592C4-F24F-24C4-0C2A-465978FA8A40}"/>
              </a:ext>
            </a:extLst>
          </p:cNvPr>
          <p:cNvSpPr txBox="1">
            <a:spLocks noChangeAspect="1"/>
          </p:cNvSpPr>
          <p:nvPr/>
        </p:nvSpPr>
        <p:spPr>
          <a:xfrm>
            <a:off x="932906" y="2622933"/>
            <a:ext cx="375613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2000" dirty="0">
                <a:solidFill>
                  <a:schemeClr val="tx1"/>
                </a:solidFill>
                <a:latin typeface="Arial" panose="020B0604020202020204" pitchFamily="34" charset="0"/>
              </a:rPr>
              <a:t>Gesundheitsgefahren</a:t>
            </a:r>
          </a:p>
        </p:txBody>
      </p:sp>
      <p:sp>
        <p:nvSpPr>
          <p:cNvPr id="2" name="Titel 1">
            <a:extLst>
              <a:ext uri="{FF2B5EF4-FFF2-40B4-BE49-F238E27FC236}">
                <a16:creationId xmlns:a16="http://schemas.microsoft.com/office/drawing/2014/main" id="{9CA5877D-CE2B-3ADC-F65C-EEAC81CDBE02}"/>
              </a:ext>
            </a:extLst>
          </p:cNvPr>
          <p:cNvSpPr txBox="1">
            <a:spLocks noChangeAspect="1"/>
          </p:cNvSpPr>
          <p:nvPr/>
        </p:nvSpPr>
        <p:spPr>
          <a:xfrm>
            <a:off x="5788410" y="2152256"/>
            <a:ext cx="5560420" cy="179498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2000" dirty="0">
                <a:solidFill>
                  <a:schemeClr val="tx1"/>
                </a:solidFill>
                <a:latin typeface="Arial" panose="020B0604020202020204" pitchFamily="34" charset="0"/>
              </a:rPr>
              <a:t>Langfristige Auswirkungen</a:t>
            </a:r>
          </a:p>
          <a:p>
            <a:pPr algn="l">
              <a:lnSpc>
                <a:spcPct val="120000"/>
              </a:lnSpc>
            </a:pPr>
            <a:r>
              <a:rPr lang="de-DE" sz="2000" b="0" dirty="0">
                <a:solidFill>
                  <a:schemeClr val="tx1"/>
                </a:solidFill>
                <a:latin typeface="Arial" panose="020B0604020202020204" pitchFamily="34" charset="0"/>
              </a:rPr>
              <a:t>Zusätzlich zu den akuten Auswirkungen kann eine langfristige Exposition gegenüber Feinstaub Lungenschäden verursachen und das Risiko für Lungenkrebs erhöhen.</a:t>
            </a:r>
          </a:p>
        </p:txBody>
      </p:sp>
      <p:sp>
        <p:nvSpPr>
          <p:cNvPr id="5" name="Titel 1">
            <a:extLst>
              <a:ext uri="{FF2B5EF4-FFF2-40B4-BE49-F238E27FC236}">
                <a16:creationId xmlns:a16="http://schemas.microsoft.com/office/drawing/2014/main" id="{7A101D3F-BA3E-8F91-4D54-2FFCB91F93F9}"/>
              </a:ext>
            </a:extLst>
          </p:cNvPr>
          <p:cNvSpPr txBox="1">
            <a:spLocks noChangeAspect="1"/>
          </p:cNvSpPr>
          <p:nvPr/>
        </p:nvSpPr>
        <p:spPr>
          <a:xfrm>
            <a:off x="5798701" y="4095029"/>
            <a:ext cx="5945544" cy="179498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2000" dirty="0">
                <a:solidFill>
                  <a:schemeClr val="tx1"/>
                </a:solidFill>
                <a:latin typeface="Arial" panose="020B0604020202020204" pitchFamily="34" charset="0"/>
              </a:rPr>
              <a:t>Haut- und Augenreizung</a:t>
            </a:r>
            <a:r>
              <a:rPr lang="de-DE" dirty="0"/>
              <a:t> </a:t>
            </a:r>
          </a:p>
          <a:p>
            <a:pPr algn="l">
              <a:lnSpc>
                <a:spcPct val="120000"/>
              </a:lnSpc>
            </a:pPr>
            <a:r>
              <a:rPr lang="de-DE" sz="2000" b="0" dirty="0">
                <a:solidFill>
                  <a:schemeClr val="tx1"/>
                </a:solidFill>
                <a:latin typeface="Arial" panose="020B0604020202020204" pitchFamily="34" charset="0"/>
              </a:rPr>
              <a:t>Schleifstaub kann auch Reizungen der Haut und der Augen verursachen, insbesondere wenn keine Schutzkleidung und keine Schutzbrille getragen werden.</a:t>
            </a:r>
          </a:p>
          <a:p>
            <a:pPr algn="l">
              <a:lnSpc>
                <a:spcPct val="120000"/>
              </a:lnSpc>
            </a:pPr>
            <a:endParaRPr lang="pl-PL"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6" name="Titel 1">
            <a:extLst>
              <a:ext uri="{FF2B5EF4-FFF2-40B4-BE49-F238E27FC236}">
                <a16:creationId xmlns:a16="http://schemas.microsoft.com/office/drawing/2014/main" id="{1B7F86D9-AE28-F7A2-509A-399C025D2B55}"/>
              </a:ext>
            </a:extLst>
          </p:cNvPr>
          <p:cNvSpPr txBox="1">
            <a:spLocks noChangeAspect="1"/>
          </p:cNvSpPr>
          <p:nvPr/>
        </p:nvSpPr>
        <p:spPr>
          <a:xfrm>
            <a:off x="932906" y="3372373"/>
            <a:ext cx="3960370" cy="2086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2000" dirty="0">
                <a:solidFill>
                  <a:schemeClr val="tx1"/>
                </a:solidFill>
                <a:latin typeface="Arial" panose="020B0604020202020204" pitchFamily="34" charset="0"/>
              </a:rPr>
              <a:t>Probleme mit den Atemwegen</a:t>
            </a:r>
          </a:p>
          <a:p>
            <a:pPr marL="285750" indent="-285750" algn="l">
              <a:lnSpc>
                <a:spcPct val="12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Reizung der Atemwege</a:t>
            </a:r>
          </a:p>
          <a:p>
            <a:pPr marL="285750" indent="-285750" algn="l">
              <a:lnSpc>
                <a:spcPct val="12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Husten</a:t>
            </a:r>
          </a:p>
          <a:p>
            <a:pPr marL="285750" indent="-28575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Krankheiten,</a:t>
            </a:r>
            <a:r>
              <a:rPr lang="de-DE" dirty="0"/>
              <a:t> </a:t>
            </a:r>
            <a:r>
              <a:rPr lang="de-DE" sz="2000" b="0" dirty="0">
                <a:solidFill>
                  <a:schemeClr val="tx1"/>
                </a:solidFill>
                <a:latin typeface="Arial" panose="020B0604020202020204" pitchFamily="34" charset="0"/>
              </a:rPr>
              <a:t>wie etwa Bronchitis und</a:t>
            </a:r>
            <a:r>
              <a:rPr lang="de-DE" dirty="0"/>
              <a:t> </a:t>
            </a:r>
            <a:r>
              <a:rPr lang="de-DE" sz="2000" b="0" dirty="0">
                <a:solidFill>
                  <a:schemeClr val="tx1"/>
                </a:solidFill>
                <a:latin typeface="Arial" panose="020B0604020202020204" pitchFamily="34" charset="0"/>
              </a:rPr>
              <a:t>Asthma</a:t>
            </a:r>
          </a:p>
        </p:txBody>
      </p:sp>
      <p:sp>
        <p:nvSpPr>
          <p:cNvPr id="8" name="Titel 1">
            <a:extLst>
              <a:ext uri="{FF2B5EF4-FFF2-40B4-BE49-F238E27FC236}">
                <a16:creationId xmlns:a16="http://schemas.microsoft.com/office/drawing/2014/main" id="{3C1F9960-1DD3-4CAB-5CE9-FC2E730C447A}"/>
              </a:ext>
            </a:extLst>
          </p:cNvPr>
          <p:cNvSpPr txBox="1">
            <a:spLocks/>
          </p:cNvSpPr>
          <p:nvPr/>
        </p:nvSpPr>
        <p:spPr>
          <a:xfrm>
            <a:off x="848139" y="16242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Schleifen</a:t>
            </a:r>
          </a:p>
        </p:txBody>
      </p:sp>
    </p:spTree>
    <p:extLst>
      <p:ext uri="{BB962C8B-B14F-4D97-AF65-F5344CB8AC3E}">
        <p14:creationId xmlns:p14="http://schemas.microsoft.com/office/powerpoint/2010/main" val="20302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D3E7-47D1-3A08-1BA8-24587E0C116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6C79F418-3E40-E3BE-E83D-0038AB1E0B04}"/>
              </a:ext>
            </a:extLst>
          </p:cNvPr>
          <p:cNvPicPr>
            <a:picLocks noChangeAspect="1"/>
          </p:cNvPicPr>
          <p:nvPr/>
        </p:nvPicPr>
        <p:blipFill>
          <a:blip r:embed="rId3"/>
          <a:srcRect l="18186" r="18186"/>
          <a:stretch/>
        </p:blipFill>
        <p:spPr>
          <a:xfrm>
            <a:off x="3750297" y="1281799"/>
            <a:ext cx="4691406" cy="4915510"/>
          </a:xfrm>
          <a:prstGeom prst="rect">
            <a:avLst/>
          </a:prstGeom>
        </p:spPr>
      </p:pic>
      <p:sp>
        <p:nvSpPr>
          <p:cNvPr id="3" name="Ondertitel 2">
            <a:extLst>
              <a:ext uri="{FF2B5EF4-FFF2-40B4-BE49-F238E27FC236}">
                <a16:creationId xmlns:a16="http://schemas.microsoft.com/office/drawing/2014/main" id="{E20CDF2D-88E5-C813-4DB5-6CCEAAE3CC4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7CA16A1-A34E-F954-1984-CC996F9C4F1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FFE38F6E-25C0-F594-DBD9-512AA46936C1}"/>
              </a:ext>
            </a:extLst>
          </p:cNvPr>
          <p:cNvPicPr>
            <a:picLocks noChangeAspect="1"/>
          </p:cNvPicPr>
          <p:nvPr/>
        </p:nvPicPr>
        <p:blipFill>
          <a:blip r:embed="rId4"/>
          <a:srcRect l="42416" b="51404"/>
          <a:stretch>
            <a:fillRect/>
          </a:stretch>
        </p:blipFill>
        <p:spPr>
          <a:xfrm>
            <a:off x="0" y="1402291"/>
            <a:ext cx="5047174" cy="960857"/>
          </a:xfrm>
          <a:prstGeom prst="rect">
            <a:avLst/>
          </a:prstGeom>
        </p:spPr>
      </p:pic>
      <p:sp>
        <p:nvSpPr>
          <p:cNvPr id="13" name="Titel 1">
            <a:extLst>
              <a:ext uri="{FF2B5EF4-FFF2-40B4-BE49-F238E27FC236}">
                <a16:creationId xmlns:a16="http://schemas.microsoft.com/office/drawing/2014/main" id="{DE068FDB-9722-DB58-3B07-F92A73FE5202}"/>
              </a:ext>
            </a:extLst>
          </p:cNvPr>
          <p:cNvSpPr txBox="1">
            <a:spLocks/>
          </p:cNvSpPr>
          <p:nvPr/>
        </p:nvSpPr>
        <p:spPr>
          <a:xfrm>
            <a:off x="848139" y="162604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sieht es hier aus?</a:t>
            </a:r>
          </a:p>
        </p:txBody>
      </p:sp>
    </p:spTree>
    <p:extLst>
      <p:ext uri="{BB962C8B-B14F-4D97-AF65-F5344CB8AC3E}">
        <p14:creationId xmlns:p14="http://schemas.microsoft.com/office/powerpoint/2010/main" val="300800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F53A78A-9DA9-173E-79BA-602309D36F1E}"/>
              </a:ext>
            </a:extLst>
          </p:cNvPr>
          <p:cNvPicPr>
            <a:picLocks noChangeAspect="1"/>
          </p:cNvPicPr>
          <p:nvPr/>
        </p:nvPicPr>
        <p:blipFill>
          <a:blip r:embed="rId2"/>
          <a:srcRect l="11481" r="11481"/>
          <a:stretch/>
        </p:blipFill>
        <p:spPr>
          <a:xfrm>
            <a:off x="6803665" y="1781006"/>
            <a:ext cx="4540193" cy="3929983"/>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71457" b="51404"/>
          <a:stretch/>
        </p:blipFill>
        <p:spPr>
          <a:xfrm>
            <a:off x="-1" y="1444623"/>
            <a:ext cx="2435383"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687557"/>
            <a:ext cx="4758577" cy="649705"/>
          </a:xfrm>
        </p:spPr>
        <p:txBody>
          <a:bodyPr>
            <a:normAutofit/>
          </a:bodyPr>
          <a:lstStyle/>
          <a:p>
            <a:pPr algn="l"/>
            <a:r>
              <a:rPr lang="de-DE" sz="2800" dirty="0">
                <a:solidFill>
                  <a:schemeClr val="bg1"/>
                </a:solidFill>
                <a:latin typeface="Arial" panose="020B0604020202020204" pitchFamily="34" charset="0"/>
              </a:rPr>
              <a:t>Inhalt</a:t>
            </a: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537966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Welche Gefahren birgt Schweißrauch?</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260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Wie lauten die Grundsätze?</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Was können Sie selbst tun?</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22730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Welche Gefahren birgt Schleifstaub?</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CF1-ABC1-8024-CA2F-E2AAFC0532C1}"/>
            </a:ext>
          </a:extLst>
        </p:cNvPr>
        <p:cNvGrpSpPr/>
        <p:nvPr/>
      </p:nvGrpSpPr>
      <p:grpSpPr>
        <a:xfrm>
          <a:off x="0" y="0"/>
          <a:ext cx="0" cy="0"/>
          <a:chOff x="0" y="0"/>
          <a:chExt cx="0" cy="0"/>
        </a:xfrm>
      </p:grpSpPr>
      <p:pic>
        <p:nvPicPr>
          <p:cNvPr id="12" name="Afbeelding 11" descr="Afbeelding met schermopname, Rechthoek&#10;&#10;Automatisch gegenereerde beschrijving">
            <a:extLst>
              <a:ext uri="{FF2B5EF4-FFF2-40B4-BE49-F238E27FC236}">
                <a16:creationId xmlns:a16="http://schemas.microsoft.com/office/drawing/2014/main" id="{4BD384B0-91D1-5BDC-600F-DBBC8297B0F5}"/>
              </a:ext>
            </a:extLst>
          </p:cNvPr>
          <p:cNvPicPr>
            <a:picLocks noChangeAspect="1"/>
          </p:cNvPicPr>
          <p:nvPr/>
        </p:nvPicPr>
        <p:blipFill>
          <a:blip r:embed="rId3"/>
          <a:srcRect l="63879" b="51404"/>
          <a:stretch>
            <a:fillRect/>
          </a:stretch>
        </p:blipFill>
        <p:spPr>
          <a:xfrm>
            <a:off x="-1" y="1400379"/>
            <a:ext cx="2807521" cy="960857"/>
          </a:xfrm>
          <a:prstGeom prst="rect">
            <a:avLst/>
          </a:prstGeom>
        </p:spPr>
      </p:pic>
      <p:sp>
        <p:nvSpPr>
          <p:cNvPr id="3" name="Ondertitel 2">
            <a:extLst>
              <a:ext uri="{FF2B5EF4-FFF2-40B4-BE49-F238E27FC236}">
                <a16:creationId xmlns:a16="http://schemas.microsoft.com/office/drawing/2014/main" id="{CDF83996-4D80-4188-A1EE-7C5B444B398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0089AF8-ACC7-A094-C2FB-B906755BAE55}"/>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9" name="Titel 1">
            <a:extLst>
              <a:ext uri="{FF2B5EF4-FFF2-40B4-BE49-F238E27FC236}">
                <a16:creationId xmlns:a16="http://schemas.microsoft.com/office/drawing/2014/main" id="{F4201B60-A16C-4F08-6371-07881FD8B264}"/>
              </a:ext>
            </a:extLst>
          </p:cNvPr>
          <p:cNvSpPr txBox="1">
            <a:spLocks/>
          </p:cNvSpPr>
          <p:nvPr/>
        </p:nvSpPr>
        <p:spPr>
          <a:xfrm>
            <a:off x="932906" y="2561491"/>
            <a:ext cx="3997539" cy="48708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a:solidFill>
                  <a:schemeClr val="tx1"/>
                </a:solidFill>
                <a:latin typeface="Arial" panose="020B0604020202020204" pitchFamily="34" charset="0"/>
              </a:rPr>
              <a:t>Vorsichtsmaßnahmen:</a:t>
            </a:r>
          </a:p>
        </p:txBody>
      </p:sp>
      <p:sp>
        <p:nvSpPr>
          <p:cNvPr id="2" name="Titel 1">
            <a:extLst>
              <a:ext uri="{FF2B5EF4-FFF2-40B4-BE49-F238E27FC236}">
                <a16:creationId xmlns:a16="http://schemas.microsoft.com/office/drawing/2014/main" id="{2C0EFF8B-EA92-4134-C79A-694709B425CB}"/>
              </a:ext>
            </a:extLst>
          </p:cNvPr>
          <p:cNvSpPr txBox="1">
            <a:spLocks/>
          </p:cNvSpPr>
          <p:nvPr/>
        </p:nvSpPr>
        <p:spPr>
          <a:xfrm>
            <a:off x="932906" y="3159005"/>
            <a:ext cx="10734838" cy="5198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dirty="0">
                <a:solidFill>
                  <a:schemeClr val="tx1"/>
                </a:solidFill>
                <a:latin typeface="Arial" panose="020B0604020202020204" pitchFamily="34" charset="0"/>
              </a:rPr>
              <a:t>Beim Schleifen sind geeignete Vorsichtsmaßnahmen zu treffen, wie etwa:</a:t>
            </a:r>
          </a:p>
        </p:txBody>
      </p:sp>
      <p:sp>
        <p:nvSpPr>
          <p:cNvPr id="5" name="Titel 1">
            <a:extLst>
              <a:ext uri="{FF2B5EF4-FFF2-40B4-BE49-F238E27FC236}">
                <a16:creationId xmlns:a16="http://schemas.microsoft.com/office/drawing/2014/main" id="{C580D699-058B-6F19-F1DC-D6E164DBCC66}"/>
              </a:ext>
            </a:extLst>
          </p:cNvPr>
          <p:cNvSpPr txBox="1">
            <a:spLocks/>
          </p:cNvSpPr>
          <p:nvPr/>
        </p:nvSpPr>
        <p:spPr>
          <a:xfrm>
            <a:off x="932906" y="3683769"/>
            <a:ext cx="10734838" cy="5198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Sans-Serif"/>
              <a:buChar char="•"/>
            </a:pPr>
            <a:r>
              <a:rPr lang="de-DE" sz="2000" b="0" dirty="0">
                <a:solidFill>
                  <a:schemeClr val="tx1"/>
                </a:solidFill>
                <a:latin typeface="Arial" panose="020B0604020202020204" pitchFamily="34" charset="0"/>
              </a:rPr>
              <a:t>Absaug- oder Entstaubungsanlagen an oder in der Nähe der Schleifmaschine verwenden.</a:t>
            </a:r>
          </a:p>
        </p:txBody>
      </p:sp>
      <p:sp>
        <p:nvSpPr>
          <p:cNvPr id="6" name="Titel 1">
            <a:extLst>
              <a:ext uri="{FF2B5EF4-FFF2-40B4-BE49-F238E27FC236}">
                <a16:creationId xmlns:a16="http://schemas.microsoft.com/office/drawing/2014/main" id="{6F6CF41F-44B6-476D-5DE6-6E0DD76A4619}"/>
              </a:ext>
            </a:extLst>
          </p:cNvPr>
          <p:cNvSpPr txBox="1">
            <a:spLocks/>
          </p:cNvSpPr>
          <p:nvPr/>
        </p:nvSpPr>
        <p:spPr>
          <a:xfrm>
            <a:off x="932906" y="4206064"/>
            <a:ext cx="8730078" cy="78727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Sans-Serif"/>
              <a:buChar char="•"/>
            </a:pPr>
            <a:r>
              <a:rPr lang="de-DE" sz="2000" b="0" dirty="0">
                <a:solidFill>
                  <a:schemeClr val="tx1"/>
                </a:solidFill>
                <a:latin typeface="Arial" panose="020B0604020202020204" pitchFamily="34" charset="0"/>
              </a:rPr>
              <a:t>Eine Staubmaske mit ausreichendem Schutz vor feinen Partikeln tragen (z. B. eine FFP3-Maske).</a:t>
            </a:r>
          </a:p>
        </p:txBody>
      </p:sp>
      <p:sp>
        <p:nvSpPr>
          <p:cNvPr id="7" name="Titel 1">
            <a:extLst>
              <a:ext uri="{FF2B5EF4-FFF2-40B4-BE49-F238E27FC236}">
                <a16:creationId xmlns:a16="http://schemas.microsoft.com/office/drawing/2014/main" id="{22656C45-5A8B-AF00-0CFB-C0516D6C5323}"/>
              </a:ext>
            </a:extLst>
          </p:cNvPr>
          <p:cNvSpPr txBox="1">
            <a:spLocks/>
          </p:cNvSpPr>
          <p:nvPr/>
        </p:nvSpPr>
        <p:spPr>
          <a:xfrm>
            <a:off x="932906" y="5074226"/>
            <a:ext cx="10734838" cy="51980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Sans-Serif"/>
              <a:buChar char="•"/>
            </a:pPr>
            <a:r>
              <a:rPr lang="de-DE" sz="2000" b="0" dirty="0">
                <a:solidFill>
                  <a:schemeClr val="tx1"/>
                </a:solidFill>
                <a:latin typeface="Arial" panose="020B0604020202020204" pitchFamily="34" charset="0"/>
              </a:rPr>
              <a:t>Schutzbrille und Schutzkleidung tragen, um Haut- und Augenkontakt zu vermeiden.</a:t>
            </a:r>
          </a:p>
        </p:txBody>
      </p:sp>
      <p:sp>
        <p:nvSpPr>
          <p:cNvPr id="8" name="Titel 1">
            <a:extLst>
              <a:ext uri="{FF2B5EF4-FFF2-40B4-BE49-F238E27FC236}">
                <a16:creationId xmlns:a16="http://schemas.microsoft.com/office/drawing/2014/main" id="{34BD0D9B-5DCD-693E-4B18-14A67CBDEA92}"/>
              </a:ext>
            </a:extLst>
          </p:cNvPr>
          <p:cNvSpPr txBox="1">
            <a:spLocks/>
          </p:cNvSpPr>
          <p:nvPr/>
        </p:nvSpPr>
        <p:spPr>
          <a:xfrm>
            <a:off x="932906" y="5676166"/>
            <a:ext cx="10734838" cy="59109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de-DE" sz="2000" b="0" dirty="0">
                <a:solidFill>
                  <a:schemeClr val="tx1"/>
                </a:solidFill>
                <a:latin typeface="Arial" panose="020B0604020202020204" pitchFamily="34" charset="0"/>
              </a:rPr>
              <a:t>Schutzbrille und Schutzkleidung tragen, um Haut- und Augenkontakt zu vermeiden.</a:t>
            </a:r>
          </a:p>
        </p:txBody>
      </p:sp>
      <p:sp>
        <p:nvSpPr>
          <p:cNvPr id="11" name="Titel 1">
            <a:extLst>
              <a:ext uri="{FF2B5EF4-FFF2-40B4-BE49-F238E27FC236}">
                <a16:creationId xmlns:a16="http://schemas.microsoft.com/office/drawing/2014/main" id="{713D9F41-D822-C984-F210-AF8A15EC709A}"/>
              </a:ext>
            </a:extLst>
          </p:cNvPr>
          <p:cNvSpPr txBox="1">
            <a:spLocks/>
          </p:cNvSpPr>
          <p:nvPr/>
        </p:nvSpPr>
        <p:spPr>
          <a:xfrm>
            <a:off x="848139" y="16242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Schleifen</a:t>
            </a:r>
          </a:p>
        </p:txBody>
      </p:sp>
    </p:spTree>
    <p:extLst>
      <p:ext uri="{BB962C8B-B14F-4D97-AF65-F5344CB8AC3E}">
        <p14:creationId xmlns:p14="http://schemas.microsoft.com/office/powerpoint/2010/main" val="367449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CE99-5892-1F7A-76BC-96899DD1E8D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726A27C-3424-8F3A-1E34-74639ED6119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1EE6168-30B6-3200-BD20-38022F49CB2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9" name="Titel 1">
            <a:extLst>
              <a:ext uri="{FF2B5EF4-FFF2-40B4-BE49-F238E27FC236}">
                <a16:creationId xmlns:a16="http://schemas.microsoft.com/office/drawing/2014/main" id="{6DB4271A-3A02-2A60-E239-8AEFA8F9F262}"/>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2800" dirty="0">
                <a:solidFill>
                  <a:schemeClr val="tx1"/>
                </a:solidFill>
                <a:latin typeface="Arial" panose="020B0604020202020204" pitchFamily="34" charset="0"/>
              </a:rPr>
              <a:t>Beim Schleifen benutze ich </a:t>
            </a:r>
          </a:p>
          <a:p>
            <a:pPr>
              <a:lnSpc>
                <a:spcPct val="100000"/>
              </a:lnSpc>
            </a:pPr>
            <a:r>
              <a:rPr lang="de-DE" sz="2800" dirty="0">
                <a:solidFill>
                  <a:schemeClr val="tx1"/>
                </a:solidFill>
                <a:latin typeface="Arial" panose="020B0604020202020204" pitchFamily="34" charset="0"/>
              </a:rPr>
              <a:t>in der Regel eine Staubmaske.</a:t>
            </a:r>
          </a:p>
          <a:p>
            <a:pPr>
              <a:lnSpc>
                <a:spcPct val="100000"/>
              </a:lnSpc>
            </a:pPr>
            <a:endParaRPr lang="pl-PL" sz="2800" dirty="0">
              <a:solidFill>
                <a:schemeClr val="tx1"/>
              </a:solidFill>
              <a:latin typeface="Arial" panose="020B0604020202020204" pitchFamily="34" charset="0"/>
              <a:ea typeface="Verdana"/>
              <a:cs typeface="Arial" panose="020B0604020202020204" pitchFamily="34" charset="0"/>
            </a:endParaRPr>
          </a:p>
        </p:txBody>
      </p:sp>
      <p:sp>
        <p:nvSpPr>
          <p:cNvPr id="2" name="Titel 1">
            <a:extLst>
              <a:ext uri="{FF2B5EF4-FFF2-40B4-BE49-F238E27FC236}">
                <a16:creationId xmlns:a16="http://schemas.microsoft.com/office/drawing/2014/main" id="{6BD42392-6573-BBB1-B965-8F8A0D9CCBA3}"/>
              </a:ext>
            </a:extLst>
          </p:cNvPr>
          <p:cNvSpPr txBox="1">
            <a:spLocks/>
          </p:cNvSpPr>
          <p:nvPr/>
        </p:nvSpPr>
        <p:spPr>
          <a:xfrm>
            <a:off x="5360982" y="449903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de-DE" sz="2000" b="0">
                <a:solidFill>
                  <a:schemeClr val="tx1"/>
                </a:solidFill>
                <a:latin typeface="Arial" panose="020B0604020202020204" pitchFamily="34" charset="0"/>
              </a:rPr>
              <a:t>Ja, ich stimme zu</a:t>
            </a:r>
          </a:p>
        </p:txBody>
      </p:sp>
      <p:sp>
        <p:nvSpPr>
          <p:cNvPr id="5" name="Titel 1">
            <a:extLst>
              <a:ext uri="{FF2B5EF4-FFF2-40B4-BE49-F238E27FC236}">
                <a16:creationId xmlns:a16="http://schemas.microsoft.com/office/drawing/2014/main" id="{A72A573A-954E-9751-35BF-4F256F76279C}"/>
              </a:ext>
            </a:extLst>
          </p:cNvPr>
          <p:cNvSpPr txBox="1">
            <a:spLocks/>
          </p:cNvSpPr>
          <p:nvPr/>
        </p:nvSpPr>
        <p:spPr>
          <a:xfrm>
            <a:off x="5360982" y="5100618"/>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de-DE" sz="2000" b="0">
                <a:solidFill>
                  <a:schemeClr val="tx1"/>
                </a:solidFill>
                <a:latin typeface="Arial" panose="020B0604020202020204" pitchFamily="34" charset="0"/>
              </a:rPr>
              <a:t>Nein, ich stimme nicht zu</a:t>
            </a:r>
          </a:p>
        </p:txBody>
      </p:sp>
      <p:pic>
        <p:nvPicPr>
          <p:cNvPr id="6" name="Afbeelding 5" descr="Afbeelding met schermopname, Rechthoek&#10;&#10;Automatisch gegenereerde beschrijving">
            <a:extLst>
              <a:ext uri="{FF2B5EF4-FFF2-40B4-BE49-F238E27FC236}">
                <a16:creationId xmlns:a16="http://schemas.microsoft.com/office/drawing/2014/main" id="{DB384C01-C7CF-7EB7-B1A9-F8C3BC2132D8}"/>
              </a:ext>
            </a:extLst>
          </p:cNvPr>
          <p:cNvPicPr>
            <a:picLocks noChangeAspect="1"/>
          </p:cNvPicPr>
          <p:nvPr/>
        </p:nvPicPr>
        <p:blipFill>
          <a:blip r:embed="rId3"/>
          <a:srcRect l="58858" b="51404"/>
          <a:stretch>
            <a:fillRect/>
          </a:stretch>
        </p:blipFill>
        <p:spPr>
          <a:xfrm>
            <a:off x="0" y="1397545"/>
            <a:ext cx="3496970" cy="960857"/>
          </a:xfrm>
          <a:prstGeom prst="rect">
            <a:avLst/>
          </a:prstGeom>
        </p:spPr>
      </p:pic>
      <p:sp>
        <p:nvSpPr>
          <p:cNvPr id="7" name="Titel 1">
            <a:extLst>
              <a:ext uri="{FF2B5EF4-FFF2-40B4-BE49-F238E27FC236}">
                <a16:creationId xmlns:a16="http://schemas.microsoft.com/office/drawing/2014/main" id="{A33B7732-2578-5A02-E29F-7D545E2C4A9C}"/>
              </a:ext>
            </a:extLst>
          </p:cNvPr>
          <p:cNvSpPr txBox="1">
            <a:spLocks/>
          </p:cNvSpPr>
          <p:nvPr/>
        </p:nvSpPr>
        <p:spPr>
          <a:xfrm>
            <a:off x="848139" y="1616615"/>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Behauptung </a:t>
            </a:r>
          </a:p>
        </p:txBody>
      </p:sp>
    </p:spTree>
    <p:extLst>
      <p:ext uri="{BB962C8B-B14F-4D97-AF65-F5344CB8AC3E}">
        <p14:creationId xmlns:p14="http://schemas.microsoft.com/office/powerpoint/2010/main" val="1243145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1C526-F029-ACAF-35CE-742C176DF3EA}"/>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E2EC02EB-580A-F752-F829-C262C985A810}"/>
              </a:ext>
            </a:extLst>
          </p:cNvPr>
          <p:cNvPicPr>
            <a:picLocks noChangeAspect="1"/>
          </p:cNvPicPr>
          <p:nvPr/>
        </p:nvPicPr>
        <p:blipFill>
          <a:blip r:embed="rId3"/>
          <a:srcRect l="22190" r="22190"/>
          <a:stretch/>
        </p:blipFill>
        <p:spPr>
          <a:xfrm>
            <a:off x="4046294" y="1283717"/>
            <a:ext cx="4099412" cy="4913591"/>
          </a:xfrm>
          <a:prstGeom prst="rect">
            <a:avLst/>
          </a:prstGeom>
        </p:spPr>
      </p:pic>
      <p:pic>
        <p:nvPicPr>
          <p:cNvPr id="2" name="Afbeelding 1" descr="Afbeelding met schermopname, Rechthoek&#10;&#10;Automatisch gegenereerde beschrijving">
            <a:extLst>
              <a:ext uri="{FF2B5EF4-FFF2-40B4-BE49-F238E27FC236}">
                <a16:creationId xmlns:a16="http://schemas.microsoft.com/office/drawing/2014/main" id="{9B76F192-EE11-08C0-5894-D3B5A0302D5B}"/>
              </a:ext>
            </a:extLst>
          </p:cNvPr>
          <p:cNvPicPr>
            <a:picLocks noChangeAspect="1"/>
          </p:cNvPicPr>
          <p:nvPr/>
        </p:nvPicPr>
        <p:blipFill>
          <a:blip r:embed="rId4"/>
          <a:srcRect l="33843" b="51404"/>
          <a:stretch>
            <a:fillRect/>
          </a:stretch>
        </p:blipFill>
        <p:spPr>
          <a:xfrm>
            <a:off x="0" y="1402291"/>
            <a:ext cx="5024097" cy="960857"/>
          </a:xfrm>
          <a:prstGeom prst="rect">
            <a:avLst/>
          </a:prstGeom>
        </p:spPr>
      </p:pic>
      <p:sp>
        <p:nvSpPr>
          <p:cNvPr id="3" name="Ondertitel 2">
            <a:extLst>
              <a:ext uri="{FF2B5EF4-FFF2-40B4-BE49-F238E27FC236}">
                <a16:creationId xmlns:a16="http://schemas.microsoft.com/office/drawing/2014/main" id="{D8759AD6-BE35-E094-14CE-DFC6ECA8001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F63C072-D016-C0E8-0F13-1CA2CB49451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4E458498-EFC2-CA24-52F5-5534F541A94F}"/>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sieht es hier aus?</a:t>
            </a:r>
          </a:p>
        </p:txBody>
      </p:sp>
    </p:spTree>
    <p:extLst>
      <p:ext uri="{BB962C8B-B14F-4D97-AF65-F5344CB8AC3E}">
        <p14:creationId xmlns:p14="http://schemas.microsoft.com/office/powerpoint/2010/main" val="390091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2467-FC4C-C00B-9279-DC9B37B29C0F}"/>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72F99218-57EF-DE60-1F4B-36094FE01170}"/>
              </a:ext>
            </a:extLst>
          </p:cNvPr>
          <p:cNvPicPr>
            <a:picLocks noChangeAspect="1"/>
          </p:cNvPicPr>
          <p:nvPr/>
        </p:nvPicPr>
        <p:blipFill>
          <a:blip r:embed="rId2"/>
          <a:srcRect/>
          <a:stretch/>
        </p:blipFill>
        <p:spPr>
          <a:xfrm>
            <a:off x="2938386" y="1594657"/>
            <a:ext cx="6315228" cy="4210152"/>
          </a:xfrm>
          <a:prstGeom prst="rect">
            <a:avLst/>
          </a:prstGeom>
        </p:spPr>
      </p:pic>
      <p:sp>
        <p:nvSpPr>
          <p:cNvPr id="3" name="Ondertitel 2">
            <a:extLst>
              <a:ext uri="{FF2B5EF4-FFF2-40B4-BE49-F238E27FC236}">
                <a16:creationId xmlns:a16="http://schemas.microsoft.com/office/drawing/2014/main" id="{701278AE-B6B3-F0F2-90A7-754A174F334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B6424DE-F325-6491-5108-AB6514FD92D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1A72DD6F-A5F0-3E13-82A0-2AF87FB4BBB2}"/>
              </a:ext>
            </a:extLst>
          </p:cNvPr>
          <p:cNvPicPr>
            <a:picLocks noChangeAspect="1"/>
          </p:cNvPicPr>
          <p:nvPr/>
        </p:nvPicPr>
        <p:blipFill>
          <a:blip r:embed="rId3"/>
          <a:srcRect l="16821" r="-1" b="51404"/>
          <a:stretch>
            <a:fillRect/>
          </a:stretch>
        </p:blipFill>
        <p:spPr>
          <a:xfrm>
            <a:off x="0" y="1419830"/>
            <a:ext cx="5871795" cy="960857"/>
          </a:xfrm>
          <a:prstGeom prst="rect">
            <a:avLst/>
          </a:prstGeom>
        </p:spPr>
      </p:pic>
      <p:sp>
        <p:nvSpPr>
          <p:cNvPr id="13" name="Titel 1">
            <a:extLst>
              <a:ext uri="{FF2B5EF4-FFF2-40B4-BE49-F238E27FC236}">
                <a16:creationId xmlns:a16="http://schemas.microsoft.com/office/drawing/2014/main" id="{79D86D96-F757-0F1E-FF9F-390E2CC91234}"/>
              </a:ext>
            </a:extLst>
          </p:cNvPr>
          <p:cNvSpPr txBox="1">
            <a:spLocks noChangeAspect="1"/>
          </p:cNvSpPr>
          <p:nvPr/>
        </p:nvSpPr>
        <p:spPr>
          <a:xfrm>
            <a:off x="848139" y="1475141"/>
            <a:ext cx="4722616" cy="90554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2000" dirty="0">
                <a:solidFill>
                  <a:schemeClr val="bg1"/>
                </a:solidFill>
                <a:latin typeface="Arial" panose="020B0604020202020204" pitchFamily="34" charset="0"/>
              </a:rPr>
              <a:t>Was kann hier verbessert werden? Was können Sie verbessern? Selbst?</a:t>
            </a:r>
          </a:p>
        </p:txBody>
      </p:sp>
    </p:spTree>
    <p:extLst>
      <p:ext uri="{BB962C8B-B14F-4D97-AF65-F5344CB8AC3E}">
        <p14:creationId xmlns:p14="http://schemas.microsoft.com/office/powerpoint/2010/main" val="2627518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de-DE" b="1">
                <a:solidFill>
                  <a:schemeClr val="bg1"/>
                </a:solidFill>
                <a:latin typeface="Arial" panose="020B0604020202020204" pitchFamily="34" charset="0"/>
              </a:rPr>
              <a:t>   |   </a:t>
            </a:r>
            <a:r>
              <a:rPr lang="de-DE" b="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marL="0" indent="0">
              <a:buNone/>
            </a:pPr>
            <a:endParaRPr lang="pl-P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63879" b="51404"/>
          <a:stretch>
            <a:fillRect/>
          </a:stretch>
        </p:blipFill>
        <p:spPr>
          <a:xfrm>
            <a:off x="-1" y="1400379"/>
            <a:ext cx="2807521"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33231" y="1617165"/>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Fragen?</a:t>
            </a:r>
          </a:p>
        </p:txBody>
      </p:sp>
    </p:spTree>
    <p:extLst>
      <p:ext uri="{BB962C8B-B14F-4D97-AF65-F5344CB8AC3E}">
        <p14:creationId xmlns:p14="http://schemas.microsoft.com/office/powerpoint/2010/main" val="120034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C3790F72-2B6C-7490-34A0-5140711F8FD2}"/>
              </a:ext>
            </a:extLst>
          </p:cNvPr>
          <p:cNvPicPr>
            <a:picLocks noChangeAspect="1"/>
          </p:cNvPicPr>
          <p:nvPr/>
        </p:nvPicPr>
        <p:blipFill>
          <a:blip r:embed="rId2"/>
          <a:srcRect l="33843" b="51404"/>
          <a:stretch>
            <a:fillRect/>
          </a:stretch>
        </p:blipFill>
        <p:spPr>
          <a:xfrm>
            <a:off x="1" y="1402291"/>
            <a:ext cx="4695568" cy="960857"/>
          </a:xfrm>
          <a:prstGeom prst="rect">
            <a:avLst/>
          </a:prstGeom>
        </p:spPr>
      </p:pic>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de-DE" b="1">
                <a:solidFill>
                  <a:schemeClr val="bg1"/>
                </a:solidFill>
                <a:latin typeface="Arial" panose="020B0604020202020204" pitchFamily="34" charset="0"/>
              </a:rPr>
              <a:t>   |   </a:t>
            </a:r>
            <a:r>
              <a:rPr lang="de-DE" b="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marL="0" indent="0">
              <a:buNone/>
            </a:pPr>
            <a:endParaRPr lang="pl-P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7A67ADB-F25A-4D80-AB74-8612478F66E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614164"/>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Brauchen Sie Hilfe?</a:t>
            </a: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2335427" y="2667002"/>
            <a:ext cx="7265773" cy="70488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ts val="2700"/>
              </a:lnSpc>
              <a:buClr>
                <a:srgbClr val="E30613"/>
              </a:buClr>
            </a:pPr>
            <a:r>
              <a:rPr lang="de-DE" sz="2000" b="0" dirty="0">
                <a:solidFill>
                  <a:schemeClr val="tx1"/>
                </a:solidFill>
                <a:latin typeface="Arial" panose="020B0604020202020204" pitchFamily="34" charset="0"/>
              </a:rPr>
              <a:t>Besprechen Sie dies mit Ihrem Vorgesetzten oder wenden Sie sich an den Präventionsbeauftragten.</a:t>
            </a: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74626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de-DE" sz="2000" b="0" dirty="0">
                <a:solidFill>
                  <a:schemeClr val="tx1"/>
                </a:solidFill>
                <a:latin typeface="Arial" panose="020B0604020202020204" pitchFamily="34" charset="0"/>
              </a:rPr>
              <a:t>Wenden Sie sich an einen Trainer von 5xbeter: </a:t>
            </a:r>
            <a:r>
              <a:rPr lang="de-DE" sz="2000" u="sng" dirty="0">
                <a:solidFill>
                  <a:schemeClr val="tx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defTabSz="360000">
              <a:lnSpc>
                <a:spcPct val="150000"/>
              </a:lnSpc>
              <a:buClr>
                <a:srgbClr val="E30613"/>
              </a:buClr>
            </a:pPr>
            <a:r>
              <a:rPr lang="de-DE" sz="2000" b="0" dirty="0">
                <a:solidFill>
                  <a:schemeClr val="tx1"/>
                </a:solidFill>
                <a:latin typeface="Arial" panose="020B0604020202020204" pitchFamily="34" charset="0"/>
              </a:rPr>
              <a:t>Oder rufen Sie die </a:t>
            </a:r>
            <a:r>
              <a:rPr lang="de-DE" sz="2000" dirty="0">
                <a:solidFill>
                  <a:srgbClr val="E30613"/>
                </a:solidFill>
                <a:latin typeface="Arial" panose="020B0604020202020204" pitchFamily="34" charset="0"/>
              </a:rPr>
              <a:t>KOSTENLOSE</a:t>
            </a:r>
            <a:r>
              <a:rPr lang="de-DE" sz="2000" dirty="0">
                <a:solidFill>
                  <a:schemeClr val="tx1"/>
                </a:solidFill>
                <a:latin typeface="Arial" panose="020B0604020202020204" pitchFamily="34" charset="0"/>
              </a:rPr>
              <a:t> Hotline </a:t>
            </a:r>
            <a:r>
              <a:rPr lang="de-DE" sz="2000" b="0" dirty="0">
                <a:solidFill>
                  <a:schemeClr val="tx1"/>
                </a:solidFill>
                <a:latin typeface="Arial" panose="020B0604020202020204" pitchFamily="34" charset="0"/>
              </a:rPr>
              <a:t>an:</a:t>
            </a:r>
            <a:r>
              <a:rPr lang="de-DE" sz="2000" dirty="0">
                <a:solidFill>
                  <a:schemeClr val="tx1"/>
                </a:solidFill>
                <a:latin typeface="Arial" panose="020B0604020202020204" pitchFamily="34" charset="0"/>
              </a:rPr>
              <a:t> 0800 – 55 55 005</a:t>
            </a:r>
          </a:p>
        </p:txBody>
      </p:sp>
    </p:spTree>
    <p:extLst>
      <p:ext uri="{BB962C8B-B14F-4D97-AF65-F5344CB8AC3E}">
        <p14:creationId xmlns:p14="http://schemas.microsoft.com/office/powerpoint/2010/main" val="24954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A9267860-555C-6A32-ABBA-417221AC4546}"/>
              </a:ext>
            </a:extLst>
          </p:cNvPr>
          <p:cNvPicPr>
            <a:picLocks noChangeAspect="1"/>
          </p:cNvPicPr>
          <p:nvPr/>
        </p:nvPicPr>
        <p:blipFill>
          <a:blip r:embed="rId2"/>
          <a:srcRect l="37472" r="-1" b="51404"/>
          <a:stretch>
            <a:fillRect/>
          </a:stretch>
        </p:blipFill>
        <p:spPr>
          <a:xfrm>
            <a:off x="1" y="1444623"/>
            <a:ext cx="5335260" cy="960857"/>
          </a:xfrm>
          <a:prstGeom prst="rect">
            <a:avLst/>
          </a:prstGeom>
        </p:spPr>
      </p:pic>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2652886"/>
            <a:ext cx="4487121" cy="513347"/>
          </a:xfrm>
        </p:spPr>
        <p:txBody>
          <a:bodyPr>
            <a:noAutofit/>
          </a:bodyPr>
          <a:lstStyle/>
          <a:p>
            <a:pPr algn="l">
              <a:lnSpc>
                <a:spcPct val="100000"/>
              </a:lnSpc>
            </a:pPr>
            <a:r>
              <a:rPr lang="de-DE" sz="2000" dirty="0">
                <a:solidFill>
                  <a:schemeClr val="tx1"/>
                </a:solidFill>
                <a:effectLst/>
                <a:latin typeface="Arial" panose="020B0604020202020204" pitchFamily="34" charset="0"/>
              </a:rPr>
              <a:t>Schweißrauch ist ein Gemisch aus:</a:t>
            </a: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4092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Was ist Schweißrauch?</a:t>
            </a:r>
          </a:p>
        </p:txBody>
      </p:sp>
      <p:sp>
        <p:nvSpPr>
          <p:cNvPr id="6" name="Titel 1">
            <a:extLst>
              <a:ext uri="{FF2B5EF4-FFF2-40B4-BE49-F238E27FC236}">
                <a16:creationId xmlns:a16="http://schemas.microsoft.com/office/drawing/2014/main" id="{8AEDF9F1-A8CB-6A82-8E23-89CCC4F8EA06}"/>
              </a:ext>
            </a:extLst>
          </p:cNvPr>
          <p:cNvSpPr txBox="1">
            <a:spLocks/>
          </p:cNvSpPr>
          <p:nvPr/>
        </p:nvSpPr>
        <p:spPr>
          <a:xfrm>
            <a:off x="848139" y="3076080"/>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Gasen</a:t>
            </a:r>
          </a:p>
        </p:txBody>
      </p:sp>
      <p:sp>
        <p:nvSpPr>
          <p:cNvPr id="7" name="Titel 1">
            <a:extLst>
              <a:ext uri="{FF2B5EF4-FFF2-40B4-BE49-F238E27FC236}">
                <a16:creationId xmlns:a16="http://schemas.microsoft.com/office/drawing/2014/main" id="{FC294845-7E48-3983-F5CD-F65B06264DC1}"/>
              </a:ext>
            </a:extLst>
          </p:cNvPr>
          <p:cNvSpPr txBox="1">
            <a:spLocks/>
          </p:cNvSpPr>
          <p:nvPr/>
        </p:nvSpPr>
        <p:spPr>
          <a:xfrm>
            <a:off x="848139" y="3491717"/>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Dämpfen</a:t>
            </a:r>
          </a:p>
        </p:txBody>
      </p:sp>
      <p:sp>
        <p:nvSpPr>
          <p:cNvPr id="8" name="Titel 1">
            <a:extLst>
              <a:ext uri="{FF2B5EF4-FFF2-40B4-BE49-F238E27FC236}">
                <a16:creationId xmlns:a16="http://schemas.microsoft.com/office/drawing/2014/main" id="{2F7AB69F-EFBE-F1F3-CC08-40E62A2AF57B}"/>
              </a:ext>
            </a:extLst>
          </p:cNvPr>
          <p:cNvSpPr txBox="1">
            <a:spLocks/>
          </p:cNvSpPr>
          <p:nvPr/>
        </p:nvSpPr>
        <p:spPr>
          <a:xfrm>
            <a:off x="848139" y="3869568"/>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sehr feinen Partikeln die beim Schweißen freigesetzt werden</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 </a:t>
            </a:r>
          </a:p>
        </p:txBody>
      </p:sp>
      <p:sp>
        <p:nvSpPr>
          <p:cNvPr id="9" name="Titel 1">
            <a:extLst>
              <a:ext uri="{FF2B5EF4-FFF2-40B4-BE49-F238E27FC236}">
                <a16:creationId xmlns:a16="http://schemas.microsoft.com/office/drawing/2014/main" id="{1801D455-364E-4C18-EF34-95590A2BFEB7}"/>
              </a:ext>
            </a:extLst>
          </p:cNvPr>
          <p:cNvSpPr txBox="1">
            <a:spLocks/>
          </p:cNvSpPr>
          <p:nvPr/>
        </p:nvSpPr>
        <p:spPr>
          <a:xfrm>
            <a:off x="848139" y="4300319"/>
            <a:ext cx="5247861" cy="97268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endParaRPr lang="de-DE" sz="2000" b="0" dirty="0">
              <a:solidFill>
                <a:schemeClr val="tx1"/>
              </a:solidFill>
              <a:latin typeface="Arial" panose="020B0604020202020204" pitchFamily="34" charset="0"/>
            </a:endParaRPr>
          </a:p>
        </p:txBody>
      </p:sp>
      <p:sp>
        <p:nvSpPr>
          <p:cNvPr id="10" name="Titel 1">
            <a:extLst>
              <a:ext uri="{FF2B5EF4-FFF2-40B4-BE49-F238E27FC236}">
                <a16:creationId xmlns:a16="http://schemas.microsoft.com/office/drawing/2014/main" id="{7C4BBA66-3D6E-DBDF-0592-B943DA5AFB9F}"/>
              </a:ext>
            </a:extLst>
          </p:cNvPr>
          <p:cNvSpPr txBox="1">
            <a:spLocks/>
          </p:cNvSpPr>
          <p:nvPr/>
        </p:nvSpPr>
        <p:spPr>
          <a:xfrm>
            <a:off x="6096000" y="2652886"/>
            <a:ext cx="5754130" cy="347586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600"/>
              </a:lnSpc>
            </a:pPr>
            <a:r>
              <a:rPr lang="de-DE" sz="2000" b="0" dirty="0">
                <a:solidFill>
                  <a:schemeClr val="tx1"/>
                </a:solidFill>
                <a:latin typeface="Arial" panose="020B0604020202020204" pitchFamily="34" charset="0"/>
              </a:rPr>
              <a:t>Das Schweißen von Edelstahl führt zur Bildung von Chrom-6, ein hochgiftiger Stoff, der </a:t>
            </a:r>
          </a:p>
          <a:p>
            <a:pPr algn="l">
              <a:lnSpc>
                <a:spcPts val="2600"/>
              </a:lnSpc>
            </a:pPr>
            <a:r>
              <a:rPr lang="de-DE" sz="2000" b="0" dirty="0">
                <a:solidFill>
                  <a:schemeClr val="tx1"/>
                </a:solidFill>
                <a:latin typeface="Arial" panose="020B0604020202020204" pitchFamily="34" charset="0"/>
              </a:rPr>
              <a:t>kanzerogen sein kann. </a:t>
            </a:r>
          </a:p>
          <a:p>
            <a:pPr algn="l">
              <a:lnSpc>
                <a:spcPts val="2600"/>
              </a:lnSpc>
            </a:pPr>
            <a:endParaRPr lang="pl-PL" sz="2000" b="0" dirty="0">
              <a:solidFill>
                <a:schemeClr val="tx1"/>
              </a:solidFill>
              <a:latin typeface="Arial" panose="020B0604020202020204" pitchFamily="34" charset="0"/>
              <a:ea typeface="+mn-lt"/>
              <a:cs typeface="Arial" panose="020B0604020202020204" pitchFamily="34" charset="0"/>
            </a:endParaRPr>
          </a:p>
          <a:p>
            <a:pPr algn="l">
              <a:lnSpc>
                <a:spcPts val="2600"/>
              </a:lnSpc>
            </a:pPr>
            <a:r>
              <a:rPr lang="de-DE" sz="2000" b="0" dirty="0">
                <a:solidFill>
                  <a:schemeClr val="tx1"/>
                </a:solidFill>
                <a:latin typeface="Arial" panose="020B0604020202020204" pitchFamily="34" charset="0"/>
              </a:rPr>
              <a:t>Um das mit Schweißrauch verbundene Risiko zu begrenzen, ist es unerlässlich, Maßnahmen, wie etwa eine effektive Absaugung an der Quelle, Belüftung, Absauganlagen und die Verwendung von persönlicher Schutzausrüstung, zu ergreifen.</a:t>
            </a: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CC25-AFE3-5748-8BB4-D875E97733FD}"/>
            </a:ext>
          </a:extLst>
        </p:cNvPr>
        <p:cNvGrpSpPr/>
        <p:nvPr/>
      </p:nvGrpSpPr>
      <p:grpSpPr>
        <a:xfrm>
          <a:off x="0" y="0"/>
          <a:ext cx="0" cy="0"/>
          <a:chOff x="0" y="0"/>
          <a:chExt cx="0" cy="0"/>
        </a:xfrm>
      </p:grpSpPr>
      <p:pic>
        <p:nvPicPr>
          <p:cNvPr id="10" name="Afbeelding 9" descr="Afbeelding met schermopname, Rechthoek&#10;&#10;Automatisch gegenereerde beschrijving">
            <a:extLst>
              <a:ext uri="{FF2B5EF4-FFF2-40B4-BE49-F238E27FC236}">
                <a16:creationId xmlns:a16="http://schemas.microsoft.com/office/drawing/2014/main" id="{F3D5CE9E-BDAF-902A-00A9-13964FC556DC}"/>
              </a:ext>
            </a:extLst>
          </p:cNvPr>
          <p:cNvPicPr>
            <a:picLocks noChangeAspect="1"/>
          </p:cNvPicPr>
          <p:nvPr/>
        </p:nvPicPr>
        <p:blipFill>
          <a:blip r:embed="rId3"/>
          <a:srcRect l="37472" r="-1" b="51404"/>
          <a:stretch>
            <a:fillRect/>
          </a:stretch>
        </p:blipFill>
        <p:spPr>
          <a:xfrm>
            <a:off x="1" y="1444623"/>
            <a:ext cx="5335260" cy="960857"/>
          </a:xfrm>
          <a:prstGeom prst="rect">
            <a:avLst/>
          </a:prstGeom>
        </p:spPr>
      </p:pic>
      <p:sp>
        <p:nvSpPr>
          <p:cNvPr id="2" name="Titel 1">
            <a:extLst>
              <a:ext uri="{FF2B5EF4-FFF2-40B4-BE49-F238E27FC236}">
                <a16:creationId xmlns:a16="http://schemas.microsoft.com/office/drawing/2014/main" id="{9161A7B7-3E7C-0112-2991-8244C1DAA27A}"/>
              </a:ext>
            </a:extLst>
          </p:cNvPr>
          <p:cNvSpPr>
            <a:spLocks noGrp="1"/>
          </p:cNvSpPr>
          <p:nvPr>
            <p:ph type="ctrTitle"/>
          </p:nvPr>
        </p:nvSpPr>
        <p:spPr>
          <a:xfrm>
            <a:off x="848139" y="2513553"/>
            <a:ext cx="11026704" cy="1806536"/>
          </a:xfrm>
        </p:spPr>
        <p:txBody>
          <a:bodyPr>
            <a:noAutofit/>
          </a:bodyPr>
          <a:lstStyle/>
          <a:p>
            <a:pPr algn="l">
              <a:lnSpc>
                <a:spcPct val="100000"/>
              </a:lnSpc>
            </a:pPr>
            <a:r>
              <a:rPr lang="de-DE" sz="2000" b="0" dirty="0">
                <a:solidFill>
                  <a:schemeClr val="tx1"/>
                </a:solidFill>
                <a:latin typeface="Arial" panose="020B0604020202020204" pitchFamily="34" charset="0"/>
              </a:rPr>
              <a:t>Die Zusammensetzung des Schweißrauchs wird durch die verwendeten Materialien, die angewandten Techniken und zusätzliche Materialien, wie etwa Draht und Elektroden, bestimmt. Darüber hinaus enthält Schweißrauch häufig Partikel von Farbe, Grundierung, Fett und Ölen, die sich auf der Oberfläche des Werkstücks befinden.</a:t>
            </a:r>
          </a:p>
        </p:txBody>
      </p:sp>
      <p:sp>
        <p:nvSpPr>
          <p:cNvPr id="3" name="Ondertitel 2">
            <a:extLst>
              <a:ext uri="{FF2B5EF4-FFF2-40B4-BE49-F238E27FC236}">
                <a16:creationId xmlns:a16="http://schemas.microsoft.com/office/drawing/2014/main" id="{7AE0A17A-6FA4-F8D0-CAB6-0A2ED06C2039}"/>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1956414-00D2-A5C7-F645-A8E8337D16F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46471D43-DF6D-040D-6488-502F50138AB0}"/>
              </a:ext>
            </a:extLst>
          </p:cNvPr>
          <p:cNvSpPr txBox="1">
            <a:spLocks/>
          </p:cNvSpPr>
          <p:nvPr/>
        </p:nvSpPr>
        <p:spPr>
          <a:xfrm>
            <a:off x="843168" y="1663167"/>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Was ist Schweißrauch?</a:t>
            </a:r>
          </a:p>
        </p:txBody>
      </p:sp>
      <p:sp>
        <p:nvSpPr>
          <p:cNvPr id="6" name="Titel 1">
            <a:extLst>
              <a:ext uri="{FF2B5EF4-FFF2-40B4-BE49-F238E27FC236}">
                <a16:creationId xmlns:a16="http://schemas.microsoft.com/office/drawing/2014/main" id="{08DA2B7F-B83F-2B07-F0B0-FE658D8607B5}"/>
              </a:ext>
            </a:extLst>
          </p:cNvPr>
          <p:cNvSpPr txBox="1">
            <a:spLocks/>
          </p:cNvSpPr>
          <p:nvPr/>
        </p:nvSpPr>
        <p:spPr>
          <a:xfrm>
            <a:off x="843168" y="3865842"/>
            <a:ext cx="10590328"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dirty="0">
                <a:solidFill>
                  <a:schemeClr val="tx1"/>
                </a:solidFill>
                <a:latin typeface="Arial" panose="020B0604020202020204" pitchFamily="34" charset="0"/>
              </a:rPr>
              <a:t>Zu den Schweißtechniken mit dem höchsten Gehalt an Karzinogenen gehören u. a.: </a:t>
            </a:r>
          </a:p>
        </p:txBody>
      </p:sp>
      <p:sp>
        <p:nvSpPr>
          <p:cNvPr id="7" name="Titel 1">
            <a:extLst>
              <a:ext uri="{FF2B5EF4-FFF2-40B4-BE49-F238E27FC236}">
                <a16:creationId xmlns:a16="http://schemas.microsoft.com/office/drawing/2014/main" id="{D653C9B2-9789-2513-F917-67BCA52C1523}"/>
              </a:ext>
            </a:extLst>
          </p:cNvPr>
          <p:cNvSpPr txBox="1">
            <a:spLocks/>
          </p:cNvSpPr>
          <p:nvPr/>
        </p:nvSpPr>
        <p:spPr>
          <a:xfrm>
            <a:off x="843168" y="4264666"/>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MAG-Schweißen</a:t>
            </a:r>
          </a:p>
        </p:txBody>
      </p:sp>
      <p:sp>
        <p:nvSpPr>
          <p:cNvPr id="8" name="Titel 1">
            <a:extLst>
              <a:ext uri="{FF2B5EF4-FFF2-40B4-BE49-F238E27FC236}">
                <a16:creationId xmlns:a16="http://schemas.microsoft.com/office/drawing/2014/main" id="{FC10F49C-E08B-21E2-ADAF-0AB8019B5633}"/>
              </a:ext>
            </a:extLst>
          </p:cNvPr>
          <p:cNvSpPr txBox="1">
            <a:spLocks/>
          </p:cNvSpPr>
          <p:nvPr/>
        </p:nvSpPr>
        <p:spPr>
          <a:xfrm>
            <a:off x="848139" y="4691481"/>
            <a:ext cx="6684344"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a:buChar char="•"/>
            </a:pPr>
            <a:r>
              <a:rPr lang="de-DE" sz="2000" b="0" dirty="0">
                <a:solidFill>
                  <a:schemeClr val="tx1"/>
                </a:solidFill>
                <a:latin typeface="Arial" panose="020B0604020202020204" pitchFamily="34" charset="0"/>
              </a:rPr>
              <a:t>Fülldrahtschweißen (ohne Schutzgas)</a:t>
            </a:r>
          </a:p>
        </p:txBody>
      </p:sp>
      <p:sp>
        <p:nvSpPr>
          <p:cNvPr id="9" name="Titel 1">
            <a:extLst>
              <a:ext uri="{FF2B5EF4-FFF2-40B4-BE49-F238E27FC236}">
                <a16:creationId xmlns:a16="http://schemas.microsoft.com/office/drawing/2014/main" id="{71923382-37EE-D763-7BA6-27AC4781A25B}"/>
              </a:ext>
            </a:extLst>
          </p:cNvPr>
          <p:cNvSpPr txBox="1">
            <a:spLocks/>
          </p:cNvSpPr>
          <p:nvPr/>
        </p:nvSpPr>
        <p:spPr>
          <a:xfrm>
            <a:off x="843168" y="5574735"/>
            <a:ext cx="10505661" cy="58836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dirty="0">
                <a:solidFill>
                  <a:schemeClr val="tx1"/>
                </a:solidFill>
                <a:latin typeface="Arial" panose="020B0604020202020204" pitchFamily="34" charset="0"/>
              </a:rPr>
              <a:t>Rostfreier Stahl: Chrom ist ein Bestandteil von Edelstahl; </a:t>
            </a:r>
          </a:p>
          <a:p>
            <a:pPr algn="l">
              <a:lnSpc>
                <a:spcPct val="100000"/>
              </a:lnSpc>
            </a:pPr>
            <a:r>
              <a:rPr lang="de-DE" sz="2000" b="0" dirty="0">
                <a:solidFill>
                  <a:schemeClr val="tx1"/>
                </a:solidFill>
                <a:latin typeface="Arial" panose="020B0604020202020204" pitchFamily="34" charset="0"/>
              </a:rPr>
              <a:t>beim Schweißvorgang entsteht Chrom-6.</a:t>
            </a:r>
          </a:p>
          <a:p>
            <a:pPr algn="l">
              <a:lnSpc>
                <a:spcPct val="100000"/>
              </a:lnSpc>
            </a:pPr>
            <a:endParaRPr lang="pl-PL"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1ECB0594-768D-718D-52B8-8208C12ED02E}"/>
              </a:ext>
            </a:extLst>
          </p:cNvPr>
          <p:cNvSpPr txBox="1">
            <a:spLocks/>
          </p:cNvSpPr>
          <p:nvPr/>
        </p:nvSpPr>
        <p:spPr>
          <a:xfrm>
            <a:off x="848139" y="5131844"/>
            <a:ext cx="5671194"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a:buChar char="•"/>
            </a:pPr>
            <a:r>
              <a:rPr lang="de-DE" sz="2000" b="0" dirty="0">
                <a:solidFill>
                  <a:schemeClr val="tx1"/>
                </a:solidFill>
                <a:latin typeface="Arial" panose="020B0604020202020204" pitchFamily="34" charset="0"/>
              </a:rPr>
              <a:t>Autogenes Plasmaschneiden </a:t>
            </a:r>
          </a:p>
        </p:txBody>
      </p:sp>
    </p:spTree>
    <p:extLst>
      <p:ext uri="{BB962C8B-B14F-4D97-AF65-F5344CB8AC3E}">
        <p14:creationId xmlns:p14="http://schemas.microsoft.com/office/powerpoint/2010/main" val="29092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F6B-B068-E81B-2268-5F39098E85F1}"/>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A76D79B6-B6FB-1787-E83A-DEBAE73E56A7}"/>
              </a:ext>
            </a:extLst>
          </p:cNvPr>
          <p:cNvPicPr>
            <a:picLocks noChangeAspect="1"/>
          </p:cNvPicPr>
          <p:nvPr/>
        </p:nvPicPr>
        <p:blipFill>
          <a:blip r:embed="rId2"/>
          <a:srcRect l="13479" r="1" b="51404"/>
          <a:stretch>
            <a:fillRect/>
          </a:stretch>
        </p:blipFill>
        <p:spPr>
          <a:xfrm>
            <a:off x="1" y="1418678"/>
            <a:ext cx="6724536" cy="960857"/>
          </a:xfrm>
          <a:prstGeom prst="rect">
            <a:avLst/>
          </a:prstGeom>
        </p:spPr>
      </p:pic>
      <p:pic>
        <p:nvPicPr>
          <p:cNvPr id="5" name="Afbeelding 1" descr="Schermafbeelding 2012-11-05 om 11.46.39.png">
            <a:extLst>
              <a:ext uri="{FF2B5EF4-FFF2-40B4-BE49-F238E27FC236}">
                <a16:creationId xmlns:a16="http://schemas.microsoft.com/office/drawing/2014/main" id="{2C353C3F-7FFA-76AD-7FDA-DE07D9F496B5}"/>
              </a:ext>
            </a:extLst>
          </p:cNvPr>
          <p:cNvPicPr>
            <a:picLocks noChangeAspect="1"/>
          </p:cNvPicPr>
          <p:nvPr/>
        </p:nvPicPr>
        <p:blipFill>
          <a:blip r:embed="rId3" cstate="email">
            <a:extLst>
              <a:ext uri="{28A0092B-C50C-407E-A947-70E740481C1C}">
                <a14:useLocalDpi xmlns:a14="http://schemas.microsoft.com/office/drawing/2010/main" val="0"/>
              </a:ext>
            </a:extLst>
          </a:blip>
          <a:srcRect t="4530" r="275" b="2789"/>
          <a:stretch>
            <a:fillRect/>
          </a:stretch>
        </p:blipFill>
        <p:spPr bwMode="auto">
          <a:xfrm>
            <a:off x="9066909" y="3927279"/>
            <a:ext cx="2790642" cy="2089169"/>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3" name="Ondertitel 2">
            <a:extLst>
              <a:ext uri="{FF2B5EF4-FFF2-40B4-BE49-F238E27FC236}">
                <a16:creationId xmlns:a16="http://schemas.microsoft.com/office/drawing/2014/main" id="{8380A409-7A97-95B5-139C-8AC3ED72877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0AD3E41-7DD5-D5E9-1863-F9BD70C633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88C6D9FF-3E77-6785-3919-8D599AC03BAB}"/>
              </a:ext>
            </a:extLst>
          </p:cNvPr>
          <p:cNvSpPr txBox="1">
            <a:spLocks/>
          </p:cNvSpPr>
          <p:nvPr/>
        </p:nvSpPr>
        <p:spPr>
          <a:xfrm>
            <a:off x="848139" y="1631308"/>
            <a:ext cx="702311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Schweißrauch und Gesundheit</a:t>
            </a:r>
          </a:p>
        </p:txBody>
      </p:sp>
      <p:sp>
        <p:nvSpPr>
          <p:cNvPr id="9" name="Titel 1">
            <a:extLst>
              <a:ext uri="{FF2B5EF4-FFF2-40B4-BE49-F238E27FC236}">
                <a16:creationId xmlns:a16="http://schemas.microsoft.com/office/drawing/2014/main" id="{B6BC15FD-B9D0-06EB-4BA6-B8870297162F}"/>
              </a:ext>
            </a:extLst>
          </p:cNvPr>
          <p:cNvSpPr txBox="1">
            <a:spLocks noChangeAspect="1"/>
          </p:cNvSpPr>
          <p:nvPr/>
        </p:nvSpPr>
        <p:spPr>
          <a:xfrm>
            <a:off x="843169" y="2656176"/>
            <a:ext cx="4798898" cy="2421222"/>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800"/>
              </a:lnSpc>
              <a:spcBef>
                <a:spcPct val="20000"/>
              </a:spcBef>
            </a:pPr>
            <a:r>
              <a:rPr lang="de-DE" sz="2000" b="0" dirty="0">
                <a:solidFill>
                  <a:schemeClr val="tx1"/>
                </a:solidFill>
                <a:latin typeface="Arial" panose="020B0604020202020204" pitchFamily="34" charset="0"/>
              </a:rPr>
              <a:t>Übermäßige Exposition kann zu Folgendem führen: </a:t>
            </a:r>
          </a:p>
          <a:p>
            <a:pPr marL="342900" indent="-342900" algn="l">
              <a:lnSpc>
                <a:spcPts val="2800"/>
              </a:lnSpc>
              <a:spcBef>
                <a:spcPct val="20000"/>
              </a:spcBef>
              <a:buClr>
                <a:srgbClr val="E30613"/>
              </a:buClr>
              <a:buFont typeface="Arial" panose="020B0604020202020204" pitchFamily="34" charset="0"/>
              <a:buChar char="•"/>
            </a:pPr>
            <a:r>
              <a:rPr lang="de-DE" sz="2000" b="0" dirty="0">
                <a:solidFill>
                  <a:schemeClr val="tx1"/>
                </a:solidFill>
                <a:latin typeface="Arial" panose="020B0604020202020204" pitchFamily="34" charset="0"/>
              </a:rPr>
              <a:t>akute Reizung der Atemwege</a:t>
            </a:r>
          </a:p>
          <a:p>
            <a:pPr marL="342900" indent="-342900" algn="l">
              <a:lnSpc>
                <a:spcPts val="2800"/>
              </a:lnSpc>
              <a:spcBef>
                <a:spcPct val="20000"/>
              </a:spcBef>
              <a:buClr>
                <a:srgbClr val="E30613"/>
              </a:buClr>
              <a:buFont typeface="Arial" panose="020B0604020202020204" pitchFamily="34" charset="0"/>
              <a:buChar char="•"/>
            </a:pPr>
            <a:r>
              <a:rPr lang="de-DE" sz="2000" b="0" dirty="0">
                <a:solidFill>
                  <a:schemeClr val="tx1"/>
                </a:solidFill>
                <a:latin typeface="Arial" panose="020B0604020202020204" pitchFamily="34" charset="0"/>
              </a:rPr>
              <a:t>Schwindelgefühl</a:t>
            </a:r>
          </a:p>
          <a:p>
            <a:pPr marL="342900" indent="-342900" algn="l">
              <a:lnSpc>
                <a:spcPts val="2800"/>
              </a:lnSpc>
              <a:spcBef>
                <a:spcPct val="20000"/>
              </a:spcBef>
              <a:buClr>
                <a:srgbClr val="E30613"/>
              </a:buClr>
              <a:buFont typeface="Arial" panose="020B0604020202020204" pitchFamily="34" charset="0"/>
              <a:buChar char="•"/>
            </a:pPr>
            <a:r>
              <a:rPr lang="de-DE" sz="2000" b="0" dirty="0">
                <a:solidFill>
                  <a:schemeClr val="tx1"/>
                </a:solidFill>
                <a:latin typeface="Arial" panose="020B0604020202020204" pitchFamily="34" charset="0"/>
              </a:rPr>
              <a:t>Metalldampffieber</a:t>
            </a:r>
          </a:p>
        </p:txBody>
      </p:sp>
      <p:sp>
        <p:nvSpPr>
          <p:cNvPr id="10" name="Titel 1">
            <a:extLst>
              <a:ext uri="{FF2B5EF4-FFF2-40B4-BE49-F238E27FC236}">
                <a16:creationId xmlns:a16="http://schemas.microsoft.com/office/drawing/2014/main" id="{31E4672F-3EFD-2387-8976-61672EC4F92A}"/>
              </a:ext>
            </a:extLst>
          </p:cNvPr>
          <p:cNvSpPr txBox="1">
            <a:spLocks noChangeAspect="1"/>
          </p:cNvSpPr>
          <p:nvPr/>
        </p:nvSpPr>
        <p:spPr>
          <a:xfrm>
            <a:off x="6118558" y="2637373"/>
            <a:ext cx="5887173" cy="257981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spcBef>
                <a:spcPct val="20000"/>
              </a:spcBef>
            </a:pPr>
            <a:r>
              <a:rPr lang="de-DE" sz="2000" b="0" dirty="0">
                <a:solidFill>
                  <a:schemeClr val="tx1"/>
                </a:solidFill>
                <a:latin typeface="Arial" panose="020B0604020202020204" pitchFamily="34" charset="0"/>
              </a:rPr>
              <a:t>Langfristige Exposition kann schwerwiegendere Krankheiten verursachen, wie etwa: </a:t>
            </a:r>
          </a:p>
          <a:p>
            <a:pPr marL="342900" indent="-342900" algn="l">
              <a:lnSpc>
                <a:spcPct val="120000"/>
              </a:lnSpc>
              <a:spcBef>
                <a:spcPct val="20000"/>
              </a:spcBef>
              <a:buClr>
                <a:srgbClr val="E30613"/>
              </a:buClr>
              <a:buFont typeface="Arial" panose="020B0604020202020204" pitchFamily="34" charset="0"/>
              <a:buChar char="•"/>
            </a:pPr>
            <a:r>
              <a:rPr lang="de-DE" sz="2000" b="0" dirty="0">
                <a:solidFill>
                  <a:schemeClr val="tx1"/>
                </a:solidFill>
                <a:latin typeface="Arial" panose="020B0604020202020204" pitchFamily="34" charset="0"/>
              </a:rPr>
              <a:t>Lungenkrebs</a:t>
            </a:r>
          </a:p>
          <a:p>
            <a:pPr marL="342900" indent="-342900" algn="l">
              <a:lnSpc>
                <a:spcPct val="120000"/>
              </a:lnSpc>
              <a:spcBef>
                <a:spcPct val="20000"/>
              </a:spcBef>
              <a:buClr>
                <a:srgbClr val="E30613"/>
              </a:buClr>
              <a:buFont typeface="Arial" panose="020B0604020202020204" pitchFamily="34" charset="0"/>
              <a:buChar char="•"/>
            </a:pPr>
            <a:r>
              <a:rPr lang="de-DE" sz="2000" b="0">
                <a:solidFill>
                  <a:schemeClr val="tx1"/>
                </a:solidFill>
                <a:latin typeface="Arial" panose="020B0604020202020204" pitchFamily="34" charset="0"/>
              </a:rPr>
              <a:t>Asthma</a:t>
            </a:r>
            <a:endParaRPr lang="de-DE" sz="2000" b="0" dirty="0">
              <a:solidFill>
                <a:schemeClr val="tx1"/>
              </a:solidFill>
              <a:latin typeface="Arial" panose="020B0604020202020204" pitchFamily="34" charset="0"/>
            </a:endParaRPr>
          </a:p>
        </p:txBody>
      </p:sp>
      <p:sp>
        <p:nvSpPr>
          <p:cNvPr id="11" name="Titel 1">
            <a:extLst>
              <a:ext uri="{FF2B5EF4-FFF2-40B4-BE49-F238E27FC236}">
                <a16:creationId xmlns:a16="http://schemas.microsoft.com/office/drawing/2014/main" id="{BA79D2D2-F801-8B71-E967-39E6C5BE760B}"/>
              </a:ext>
            </a:extLst>
          </p:cNvPr>
          <p:cNvSpPr txBox="1">
            <a:spLocks noChangeAspect="1"/>
          </p:cNvSpPr>
          <p:nvPr/>
        </p:nvSpPr>
        <p:spPr>
          <a:xfrm>
            <a:off x="843169" y="4943692"/>
            <a:ext cx="7059207" cy="115137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600"/>
              </a:lnSpc>
              <a:spcAft>
                <a:spcPts val="300"/>
              </a:spcAft>
              <a:defRPr/>
            </a:pPr>
            <a:r>
              <a:rPr lang="de-DE" sz="2000" dirty="0">
                <a:solidFill>
                  <a:schemeClr val="tx1"/>
                </a:solidFill>
                <a:latin typeface="Arial" panose="020B0604020202020204" pitchFamily="34" charset="0"/>
              </a:rPr>
              <a:t>Achtung: </a:t>
            </a:r>
            <a:r>
              <a:rPr lang="de-DE" sz="2000" b="0" dirty="0">
                <a:solidFill>
                  <a:schemeClr val="tx1"/>
                </a:solidFill>
                <a:latin typeface="Arial" panose="020B0604020202020204" pitchFamily="34" charset="0"/>
              </a:rPr>
              <a:t>Die feinen Staubpartikel des Schweißrauchs dringen tief in die Lunge ein. Einmal dort eingedrungen, können sie nicht mehr entfernt werden.</a:t>
            </a:r>
          </a:p>
        </p:txBody>
      </p:sp>
    </p:spTree>
    <p:extLst>
      <p:ext uri="{BB962C8B-B14F-4D97-AF65-F5344CB8AC3E}">
        <p14:creationId xmlns:p14="http://schemas.microsoft.com/office/powerpoint/2010/main" val="1373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8E962A33-A5D7-2305-CFD5-133A1E540C9E}"/>
              </a:ext>
            </a:extLst>
          </p:cNvPr>
          <p:cNvPicPr>
            <a:picLocks noChangeAspect="1"/>
          </p:cNvPicPr>
          <p:nvPr/>
        </p:nvPicPr>
        <p:blipFill>
          <a:blip r:embed="rId3"/>
          <a:srcRect l="24028" b="51404"/>
          <a:stretch>
            <a:fillRect/>
          </a:stretch>
        </p:blipFill>
        <p:spPr>
          <a:xfrm>
            <a:off x="0" y="1444623"/>
            <a:ext cx="6482327" cy="960857"/>
          </a:xfrm>
          <a:prstGeom prst="rect">
            <a:avLst/>
          </a:prstGeom>
        </p:spPr>
      </p:pic>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3DAF520-FEDA-DA6B-00F8-1A918D2F820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D6FF8EB7-FABB-F789-C0F8-E0C5AFC406E6}"/>
              </a:ext>
            </a:extLst>
          </p:cNvPr>
          <p:cNvSpPr txBox="1">
            <a:spLocks/>
          </p:cNvSpPr>
          <p:nvPr/>
        </p:nvSpPr>
        <p:spPr>
          <a:xfrm>
            <a:off x="843169" y="1587168"/>
            <a:ext cx="5639158"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000" dirty="0">
                <a:solidFill>
                  <a:schemeClr val="bg1"/>
                </a:solidFill>
                <a:latin typeface="Arial" panose="020B0604020202020204" pitchFamily="34" charset="0"/>
              </a:rPr>
              <a:t>Was sagt das niederländische Gesetz </a:t>
            </a:r>
            <a:br>
              <a:rPr lang="de-DE" sz="2000" dirty="0">
                <a:solidFill>
                  <a:schemeClr val="bg1"/>
                </a:solidFill>
                <a:latin typeface="Arial" panose="020B0604020202020204" pitchFamily="34" charset="0"/>
              </a:rPr>
            </a:br>
            <a:r>
              <a:rPr lang="de-DE" sz="2000" dirty="0">
                <a:solidFill>
                  <a:schemeClr val="bg1"/>
                </a:solidFill>
                <a:latin typeface="Arial" panose="020B0604020202020204" pitchFamily="34" charset="0"/>
              </a:rPr>
              <a:t>über Arbeitsbedingungen (</a:t>
            </a:r>
            <a:r>
              <a:rPr lang="de-DE" sz="2000" dirty="0" err="1">
                <a:solidFill>
                  <a:schemeClr val="bg1"/>
                </a:solidFill>
                <a:latin typeface="Arial" panose="020B0604020202020204" pitchFamily="34" charset="0"/>
              </a:rPr>
              <a:t>Arbowet</a:t>
            </a:r>
            <a:r>
              <a:rPr lang="de-DE" sz="2000" dirty="0">
                <a:solidFill>
                  <a:schemeClr val="bg1"/>
                </a:solidFill>
                <a:latin typeface="Arial" panose="020B0604020202020204" pitchFamily="34" charset="0"/>
              </a:rPr>
              <a:t>) dazu?</a:t>
            </a:r>
          </a:p>
        </p:txBody>
      </p:sp>
      <p:sp>
        <p:nvSpPr>
          <p:cNvPr id="9" name="Titel 1">
            <a:extLst>
              <a:ext uri="{FF2B5EF4-FFF2-40B4-BE49-F238E27FC236}">
                <a16:creationId xmlns:a16="http://schemas.microsoft.com/office/drawing/2014/main" id="{728CBF4B-B471-5B33-F526-4F2E57AB6F5C}"/>
              </a:ext>
            </a:extLst>
          </p:cNvPr>
          <p:cNvSpPr txBox="1">
            <a:spLocks noChangeAspect="1"/>
          </p:cNvSpPr>
          <p:nvPr/>
        </p:nvSpPr>
        <p:spPr>
          <a:xfrm>
            <a:off x="848139" y="2637373"/>
            <a:ext cx="11193267" cy="1003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Der zulässige Grenzwert für Schweißrauch beträgt 1 mg/m</a:t>
            </a:r>
            <a:r>
              <a:rPr lang="de-DE" sz="2000" b="0" baseline="30000" dirty="0">
                <a:solidFill>
                  <a:schemeClr val="tx1"/>
                </a:solidFill>
                <a:latin typeface="Arial" panose="020B0604020202020204" pitchFamily="34" charset="0"/>
              </a:rPr>
              <a:t>3</a:t>
            </a:r>
            <a:r>
              <a:rPr lang="de-DE" sz="2000" b="0" dirty="0">
                <a:solidFill>
                  <a:schemeClr val="tx1"/>
                </a:solidFill>
                <a:latin typeface="Arial" panose="020B0604020202020204" pitchFamily="34" charset="0"/>
              </a:rPr>
              <a:t>.</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Für Schweißrauch aus Edelstahl mit Chrom-6 gilt ein unterer Grenzwert von 1 µg/m</a:t>
            </a:r>
            <a:r>
              <a:rPr lang="de-DE" sz="2000" b="0" baseline="30000" dirty="0">
                <a:solidFill>
                  <a:schemeClr val="tx1"/>
                </a:solidFill>
                <a:latin typeface="Arial" panose="020B0604020202020204" pitchFamily="34" charset="0"/>
              </a:rPr>
              <a:t>3</a:t>
            </a:r>
            <a:r>
              <a:rPr lang="de-DE" sz="2000" b="0" dirty="0">
                <a:solidFill>
                  <a:schemeClr val="tx1"/>
                </a:solidFill>
                <a:latin typeface="Arial" panose="020B0604020202020204" pitchFamily="34" charset="0"/>
              </a:rPr>
              <a:t>.</a:t>
            </a:r>
          </a:p>
        </p:txBody>
      </p:sp>
      <p:sp>
        <p:nvSpPr>
          <p:cNvPr id="10" name="Titel 1">
            <a:extLst>
              <a:ext uri="{FF2B5EF4-FFF2-40B4-BE49-F238E27FC236}">
                <a16:creationId xmlns:a16="http://schemas.microsoft.com/office/drawing/2014/main" id="{253E9B98-ACEC-559B-A96E-17126B6DD802}"/>
              </a:ext>
            </a:extLst>
          </p:cNvPr>
          <p:cNvSpPr txBox="1">
            <a:spLocks noChangeAspect="1"/>
          </p:cNvSpPr>
          <p:nvPr/>
        </p:nvSpPr>
        <p:spPr>
          <a:xfrm>
            <a:off x="843169" y="3670164"/>
            <a:ext cx="8492748" cy="116392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b="0" dirty="0">
                <a:solidFill>
                  <a:schemeClr val="tx1"/>
                </a:solidFill>
                <a:latin typeface="Arial" panose="020B0604020202020204" pitchFamily="34" charset="0"/>
              </a:rPr>
              <a:t>Pflichten des Arbeitgebers:</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Arbeitnehmerschutz (an der Quelle beginnend)</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Expositionsbewertung = Berechnungsmodell oder Messungen</a:t>
            </a:r>
          </a:p>
        </p:txBody>
      </p:sp>
      <p:sp>
        <p:nvSpPr>
          <p:cNvPr id="11" name="Titel 1">
            <a:extLst>
              <a:ext uri="{FF2B5EF4-FFF2-40B4-BE49-F238E27FC236}">
                <a16:creationId xmlns:a16="http://schemas.microsoft.com/office/drawing/2014/main" id="{413A6D7E-C842-9A61-7F9A-FF40BB7F4192}"/>
              </a:ext>
            </a:extLst>
          </p:cNvPr>
          <p:cNvSpPr txBox="1">
            <a:spLocks noChangeAspect="1"/>
          </p:cNvSpPr>
          <p:nvPr/>
        </p:nvSpPr>
        <p:spPr>
          <a:xfrm>
            <a:off x="843169" y="5037544"/>
            <a:ext cx="7550795" cy="8912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b="0" dirty="0">
                <a:solidFill>
                  <a:schemeClr val="tx1"/>
                </a:solidFill>
                <a:latin typeface="Arial" panose="020B0604020202020204" pitchFamily="34" charset="0"/>
              </a:rPr>
              <a:t>Pflichten des Arbeitnehmers:</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Befolgung der Anweisungen des Arbeitgebers.</a:t>
            </a:r>
          </a:p>
          <a:p>
            <a:pPr marL="342900" indent="-342900" algn="l">
              <a:lnSpc>
                <a:spcPts val="2700"/>
              </a:lnSpc>
              <a:buClr>
                <a:srgbClr val="E30613"/>
              </a:buClr>
              <a:buFont typeface="Arial" panose="020B0604020202020204" pitchFamily="34" charset="0"/>
              <a:buChar char="•"/>
            </a:pPr>
            <a:r>
              <a:rPr lang="de-DE" sz="2000" b="0">
                <a:solidFill>
                  <a:schemeClr val="tx1"/>
                </a:solidFill>
                <a:latin typeface="Arial" panose="020B0604020202020204" pitchFamily="34" charset="0"/>
              </a:rPr>
              <a:t>Persönliche Schutzausrüstung verwenden.</a:t>
            </a:r>
            <a:endParaRPr lang="de-DE" sz="2000" b="0" dirty="0">
              <a:solidFill>
                <a:schemeClr val="tx1"/>
              </a:solidFill>
              <a:latin typeface="Arial" panose="020B0604020202020204" pitchFamily="34" charset="0"/>
            </a:endParaRPr>
          </a:p>
          <a:p>
            <a:pPr algn="l">
              <a:lnSpc>
                <a:spcPts val="2700"/>
              </a:lnSpc>
            </a:pPr>
            <a:endParaRPr lang="pl-PL" sz="2000" b="0" dirty="0">
              <a:solidFill>
                <a:schemeClr val="tx1"/>
              </a:solidFill>
              <a:latin typeface="Arial" panose="020B0604020202020204" pitchFamily="34" charset="0"/>
              <a:cs typeface="Arial" panose="020B0604020202020204" pitchFamily="34" charset="0"/>
            </a:endParaRPr>
          </a:p>
          <a:p>
            <a:pPr algn="l">
              <a:lnSpc>
                <a:spcPts val="2700"/>
              </a:lnSpc>
            </a:pPr>
            <a:endParaRPr lang="pl-PL" sz="2000" b="0" dirty="0">
              <a:solidFill>
                <a:schemeClr val="tx1"/>
              </a:solidFill>
              <a:latin typeface="Arial" panose="020B0604020202020204" pitchFamily="34" charset="0"/>
              <a:cs typeface="Arial" panose="020B0604020202020204" pitchFamily="34" charset="0"/>
            </a:endParaRPr>
          </a:p>
        </p:txBody>
      </p:sp>
      <p:pic>
        <p:nvPicPr>
          <p:cNvPr id="6" name="Afbeelding 1" descr="Schermafbeelding 2012-11-05 om 11.58.52.png">
            <a:extLst>
              <a:ext uri="{FF2B5EF4-FFF2-40B4-BE49-F238E27FC236}">
                <a16:creationId xmlns:a16="http://schemas.microsoft.com/office/drawing/2014/main" id="{D8FC50E7-A0EC-338A-451D-82E3525A149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15880"/>
          <a:stretch/>
        </p:blipFill>
        <p:spPr bwMode="auto">
          <a:xfrm>
            <a:off x="8618592" y="3477919"/>
            <a:ext cx="3422814" cy="2450861"/>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6A43-071C-AF55-2922-6FE92A7190EB}"/>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32C628E3-E6EC-5679-7423-A9343F77A6EE}"/>
              </a:ext>
            </a:extLst>
          </p:cNvPr>
          <p:cNvPicPr>
            <a:picLocks noChangeAspect="1"/>
          </p:cNvPicPr>
          <p:nvPr/>
        </p:nvPicPr>
        <p:blipFill>
          <a:blip r:embed="rId3"/>
          <a:srcRect l="21750" b="51404"/>
          <a:stretch>
            <a:fillRect/>
          </a:stretch>
        </p:blipFill>
        <p:spPr>
          <a:xfrm>
            <a:off x="0" y="1444623"/>
            <a:ext cx="6676702" cy="960857"/>
          </a:xfrm>
          <a:prstGeom prst="rect">
            <a:avLst/>
          </a:prstGeom>
        </p:spPr>
      </p:pic>
      <p:sp>
        <p:nvSpPr>
          <p:cNvPr id="3" name="Ondertitel 2">
            <a:extLst>
              <a:ext uri="{FF2B5EF4-FFF2-40B4-BE49-F238E27FC236}">
                <a16:creationId xmlns:a16="http://schemas.microsoft.com/office/drawing/2014/main" id="{D46A2079-95F1-0B0E-F621-599E1BE424D1}"/>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3AF84711-4E2D-D3C9-B847-314DD349312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sp>
        <p:nvSpPr>
          <p:cNvPr id="13" name="Titel 1">
            <a:extLst>
              <a:ext uri="{FF2B5EF4-FFF2-40B4-BE49-F238E27FC236}">
                <a16:creationId xmlns:a16="http://schemas.microsoft.com/office/drawing/2014/main" id="{056C1E07-DC0A-2FBB-AA20-045B8E5472F8}"/>
              </a:ext>
            </a:extLst>
          </p:cNvPr>
          <p:cNvSpPr txBox="1">
            <a:spLocks/>
          </p:cNvSpPr>
          <p:nvPr/>
        </p:nvSpPr>
        <p:spPr>
          <a:xfrm>
            <a:off x="848139" y="1514853"/>
            <a:ext cx="646706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dirty="0">
                <a:solidFill>
                  <a:schemeClr val="bg1"/>
                </a:solidFill>
                <a:latin typeface="Arial" panose="020B0604020202020204" pitchFamily="34" charset="0"/>
              </a:rPr>
              <a:t>Was sagt das niederländische Gesetz </a:t>
            </a:r>
            <a:br>
              <a:rPr lang="de-DE" sz="2000" dirty="0">
                <a:solidFill>
                  <a:schemeClr val="bg1"/>
                </a:solidFill>
                <a:latin typeface="Arial" panose="020B0604020202020204" pitchFamily="34" charset="0"/>
              </a:rPr>
            </a:br>
            <a:r>
              <a:rPr lang="de-DE" sz="2000" dirty="0">
                <a:solidFill>
                  <a:schemeClr val="bg1"/>
                </a:solidFill>
                <a:latin typeface="Arial" panose="020B0604020202020204" pitchFamily="34" charset="0"/>
              </a:rPr>
              <a:t>über Arbeitsbedingungen (</a:t>
            </a:r>
            <a:r>
              <a:rPr lang="de-DE" sz="2000" dirty="0" err="1">
                <a:solidFill>
                  <a:schemeClr val="bg1"/>
                </a:solidFill>
                <a:latin typeface="Arial" panose="020B0604020202020204" pitchFamily="34" charset="0"/>
              </a:rPr>
              <a:t>Arbowet</a:t>
            </a:r>
            <a:r>
              <a:rPr lang="de-DE" sz="2000" dirty="0">
                <a:solidFill>
                  <a:schemeClr val="bg1"/>
                </a:solidFill>
                <a:latin typeface="Arial" panose="020B0604020202020204" pitchFamily="34" charset="0"/>
              </a:rPr>
              <a:t>) dazu?</a:t>
            </a:r>
          </a:p>
        </p:txBody>
      </p:sp>
      <p:sp>
        <p:nvSpPr>
          <p:cNvPr id="9" name="Titel 1">
            <a:extLst>
              <a:ext uri="{FF2B5EF4-FFF2-40B4-BE49-F238E27FC236}">
                <a16:creationId xmlns:a16="http://schemas.microsoft.com/office/drawing/2014/main" id="{CC17D838-AC11-1A71-A758-308E6009AF82}"/>
              </a:ext>
            </a:extLst>
          </p:cNvPr>
          <p:cNvSpPr txBox="1">
            <a:spLocks noChangeAspect="1"/>
          </p:cNvSpPr>
          <p:nvPr/>
        </p:nvSpPr>
        <p:spPr>
          <a:xfrm>
            <a:off x="848138" y="2704570"/>
            <a:ext cx="5985147" cy="189998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dirty="0">
                <a:solidFill>
                  <a:schemeClr val="tx1"/>
                </a:solidFill>
                <a:latin typeface="Arial" panose="020B0604020202020204" pitchFamily="34" charset="0"/>
              </a:rPr>
              <a:t>Expositionsbewertung:</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Messungen in Übereinstimmung mit der Norm</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Verwendung eines validierten Berechnungsmodells: 5xbeter-Sicherheitstest</a:t>
            </a:r>
          </a:p>
        </p:txBody>
      </p:sp>
      <p:sp>
        <p:nvSpPr>
          <p:cNvPr id="10" name="Titel 1">
            <a:extLst>
              <a:ext uri="{FF2B5EF4-FFF2-40B4-BE49-F238E27FC236}">
                <a16:creationId xmlns:a16="http://schemas.microsoft.com/office/drawing/2014/main" id="{9684008D-623B-39D1-41FF-1AC09510EA66}"/>
              </a:ext>
            </a:extLst>
          </p:cNvPr>
          <p:cNvSpPr txBox="1">
            <a:spLocks noChangeAspect="1"/>
          </p:cNvSpPr>
          <p:nvPr/>
        </p:nvSpPr>
        <p:spPr>
          <a:xfrm>
            <a:off x="7154563" y="2704570"/>
            <a:ext cx="5037438" cy="168483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dirty="0">
                <a:solidFill>
                  <a:schemeClr val="tx1"/>
                </a:solidFill>
                <a:latin typeface="Arial" panose="020B0604020202020204" pitchFamily="34" charset="0"/>
              </a:rPr>
              <a:t>5xbeter-Sicherheitstest:</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validiertes Berechnungsmodell</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Einführung des Szenarios</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Grenzwertprüfung</a:t>
            </a:r>
          </a:p>
          <a:p>
            <a:pPr marL="342900" indent="-342900" algn="l">
              <a:lnSpc>
                <a:spcPts val="27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Aktionsplan mit Verbesserungsvorschlägen</a:t>
            </a:r>
          </a:p>
        </p:txBody>
      </p:sp>
      <p:sp>
        <p:nvSpPr>
          <p:cNvPr id="11" name="Titel 1">
            <a:extLst>
              <a:ext uri="{FF2B5EF4-FFF2-40B4-BE49-F238E27FC236}">
                <a16:creationId xmlns:a16="http://schemas.microsoft.com/office/drawing/2014/main" id="{F0189022-3AE9-B829-1DA6-86BFD54831D7}"/>
              </a:ext>
            </a:extLst>
          </p:cNvPr>
          <p:cNvSpPr txBox="1">
            <a:spLocks noChangeAspect="1"/>
          </p:cNvSpPr>
          <p:nvPr/>
        </p:nvSpPr>
        <p:spPr>
          <a:xfrm>
            <a:off x="843169" y="5003994"/>
            <a:ext cx="10425964" cy="288414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dirty="0">
                <a:solidFill>
                  <a:schemeClr val="tx1"/>
                </a:solidFill>
                <a:latin typeface="Arial" panose="020B0604020202020204" pitchFamily="34" charset="0"/>
              </a:rPr>
              <a:t>Anforderung aus dem Sicherheitstest </a:t>
            </a:r>
            <a:r>
              <a:rPr lang="de-DE" sz="2000" b="0" dirty="0">
                <a:solidFill>
                  <a:schemeClr val="tx1"/>
                </a:solidFill>
                <a:latin typeface="Arial" panose="020B0604020202020204" pitchFamily="34" charset="0"/>
              </a:rPr>
              <a:t>= mechanische Belüftung des Raums:</a:t>
            </a:r>
          </a:p>
          <a:p>
            <a:pPr algn="l">
              <a:lnSpc>
                <a:spcPts val="2700"/>
              </a:lnSpc>
            </a:pPr>
            <a:r>
              <a:rPr lang="de-DE" sz="2000" b="0" dirty="0">
                <a:solidFill>
                  <a:schemeClr val="tx1"/>
                </a:solidFill>
                <a:latin typeface="Arial" panose="020B0604020202020204" pitchFamily="34" charset="0"/>
              </a:rPr>
              <a:t>Einschaltdauer &lt;15% 			= 800 m</a:t>
            </a:r>
            <a:r>
              <a:rPr lang="de-DE" sz="2000" b="0" baseline="30000" dirty="0">
                <a:solidFill>
                  <a:schemeClr val="tx1"/>
                </a:solidFill>
                <a:latin typeface="Arial" panose="020B0604020202020204" pitchFamily="34" charset="0"/>
              </a:rPr>
              <a:t>3</a:t>
            </a:r>
            <a:r>
              <a:rPr lang="de-DE" sz="2000" b="0" dirty="0">
                <a:solidFill>
                  <a:schemeClr val="tx1"/>
                </a:solidFill>
                <a:latin typeface="Arial" panose="020B0604020202020204" pitchFamily="34" charset="0"/>
              </a:rPr>
              <a:t> pro Stunde pro Schweißer</a:t>
            </a:r>
          </a:p>
          <a:p>
            <a:pPr algn="l">
              <a:lnSpc>
                <a:spcPts val="2700"/>
              </a:lnSpc>
            </a:pPr>
            <a:r>
              <a:rPr lang="de-DE" sz="2000" b="0" dirty="0">
                <a:solidFill>
                  <a:schemeClr val="tx1"/>
                </a:solidFill>
                <a:latin typeface="Arial" panose="020B0604020202020204" pitchFamily="34" charset="0"/>
              </a:rPr>
              <a:t>Einschaltdauer &gt;15% 			= 1600 m</a:t>
            </a:r>
            <a:r>
              <a:rPr lang="de-DE" sz="2000" b="0" baseline="30000" dirty="0">
                <a:solidFill>
                  <a:schemeClr val="tx1"/>
                </a:solidFill>
                <a:latin typeface="Arial" panose="020B0604020202020204" pitchFamily="34" charset="0"/>
              </a:rPr>
              <a:t>3</a:t>
            </a:r>
            <a:r>
              <a:rPr lang="de-DE" sz="2000" b="0" dirty="0">
                <a:solidFill>
                  <a:schemeClr val="tx1"/>
                </a:solidFill>
                <a:latin typeface="Arial" panose="020B0604020202020204" pitchFamily="34" charset="0"/>
              </a:rPr>
              <a:t> pro Stunde pro Schweißer</a:t>
            </a:r>
          </a:p>
          <a:p>
            <a:pPr algn="l">
              <a:lnSpc>
                <a:spcPts val="2700"/>
              </a:lnSpc>
            </a:pPr>
            <a:endParaRPr lang="pl-PL" sz="2000" b="0" dirty="0">
              <a:solidFill>
                <a:schemeClr val="tx1"/>
              </a:solidFill>
              <a:latin typeface="Arial" panose="020B0604020202020204" pitchFamily="34" charset="0"/>
              <a:ea typeface="Verdana"/>
              <a:cs typeface="Arial" panose="020B0604020202020204" pitchFamily="34" charset="0"/>
            </a:endParaRPr>
          </a:p>
        </p:txBody>
      </p:sp>
    </p:spTree>
    <p:extLst>
      <p:ext uri="{BB962C8B-B14F-4D97-AF65-F5344CB8AC3E}">
        <p14:creationId xmlns:p14="http://schemas.microsoft.com/office/powerpoint/2010/main" val="19373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1F71-C02D-7F6F-B9D2-807B1BCD9F37}"/>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0AD96D5-1DC1-EE6C-45BC-022D9BFD7F2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CE92F1FA-744C-8FEC-AE19-5D5F02BB538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7D042545-93CB-9981-DBDD-364E3D5DDD5A}"/>
              </a:ext>
            </a:extLst>
          </p:cNvPr>
          <p:cNvPicPr>
            <a:picLocks noChangeAspect="1"/>
          </p:cNvPicPr>
          <p:nvPr/>
        </p:nvPicPr>
        <p:blipFill>
          <a:blip r:embed="rId3"/>
          <a:srcRect l="13479" r="1" b="51404"/>
          <a:stretch>
            <a:fillRect/>
          </a:stretch>
        </p:blipFill>
        <p:spPr>
          <a:xfrm>
            <a:off x="1" y="1418678"/>
            <a:ext cx="6724536" cy="960857"/>
          </a:xfrm>
          <a:prstGeom prst="rect">
            <a:avLst/>
          </a:prstGeom>
        </p:spPr>
      </p:pic>
      <p:sp>
        <p:nvSpPr>
          <p:cNvPr id="13" name="Titel 1">
            <a:extLst>
              <a:ext uri="{FF2B5EF4-FFF2-40B4-BE49-F238E27FC236}">
                <a16:creationId xmlns:a16="http://schemas.microsoft.com/office/drawing/2014/main" id="{10677485-7220-AB10-2FFE-09DCF6373E8B}"/>
              </a:ext>
            </a:extLst>
          </p:cNvPr>
          <p:cNvSpPr txBox="1">
            <a:spLocks/>
          </p:cNvSpPr>
          <p:nvPr/>
        </p:nvSpPr>
        <p:spPr>
          <a:xfrm>
            <a:off x="848139" y="1668379"/>
            <a:ext cx="618285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können Sie das selbst tun?</a:t>
            </a:r>
          </a:p>
        </p:txBody>
      </p:sp>
      <p:sp>
        <p:nvSpPr>
          <p:cNvPr id="9" name="Titel 1">
            <a:extLst>
              <a:ext uri="{FF2B5EF4-FFF2-40B4-BE49-F238E27FC236}">
                <a16:creationId xmlns:a16="http://schemas.microsoft.com/office/drawing/2014/main" id="{B2D0C17F-962F-C45B-7C56-F51ACEE21B6F}"/>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2800" dirty="0">
                <a:solidFill>
                  <a:schemeClr val="tx1"/>
                </a:solidFill>
                <a:latin typeface="Arial" panose="020B0604020202020204" pitchFamily="34" charset="0"/>
              </a:rPr>
              <a:t>Ich zähle bis 5, bevor ich meinen Schweißhelm abnehme.</a:t>
            </a:r>
          </a:p>
        </p:txBody>
      </p:sp>
      <p:sp>
        <p:nvSpPr>
          <p:cNvPr id="10" name="Titel 1">
            <a:extLst>
              <a:ext uri="{FF2B5EF4-FFF2-40B4-BE49-F238E27FC236}">
                <a16:creationId xmlns:a16="http://schemas.microsoft.com/office/drawing/2014/main" id="{69A3C4B3-8C27-8D2F-180E-E9CAA53AF2CD}"/>
              </a:ext>
            </a:extLst>
          </p:cNvPr>
          <p:cNvSpPr txBox="1">
            <a:spLocks noChangeAspect="1"/>
          </p:cNvSpPr>
          <p:nvPr/>
        </p:nvSpPr>
        <p:spPr>
          <a:xfrm>
            <a:off x="3143617" y="4039447"/>
            <a:ext cx="5904765" cy="10427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2000" b="0" dirty="0">
                <a:solidFill>
                  <a:schemeClr val="tx1"/>
                </a:solidFill>
                <a:latin typeface="Arial" panose="020B0604020202020204" pitchFamily="34" charset="0"/>
              </a:rPr>
              <a:t>Bei Zustimmung bitte die Hände heben.</a:t>
            </a:r>
          </a:p>
        </p:txBody>
      </p:sp>
    </p:spTree>
    <p:extLst>
      <p:ext uri="{BB962C8B-B14F-4D97-AF65-F5344CB8AC3E}">
        <p14:creationId xmlns:p14="http://schemas.microsoft.com/office/powerpoint/2010/main" val="363068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2F084-4C27-D567-AA84-B8AA6F8BD10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0D42B56-C3E8-1F34-14F2-2C7A42E1D419}"/>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92150694-FC9C-E63E-2497-39FB1BB08EC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Schweißrauch</a:t>
            </a:r>
          </a:p>
        </p:txBody>
      </p:sp>
      <p:pic>
        <p:nvPicPr>
          <p:cNvPr id="12" name="Afbeelding 11" descr="Afbeelding met schermopname, Rechthoek&#10;&#10;Automatisch gegenereerde beschrijving">
            <a:extLst>
              <a:ext uri="{FF2B5EF4-FFF2-40B4-BE49-F238E27FC236}">
                <a16:creationId xmlns:a16="http://schemas.microsoft.com/office/drawing/2014/main" id="{F22265A3-D52A-BCB2-16B3-92CFE834BD17}"/>
              </a:ext>
            </a:extLst>
          </p:cNvPr>
          <p:cNvPicPr>
            <a:picLocks noChangeAspect="1"/>
          </p:cNvPicPr>
          <p:nvPr/>
        </p:nvPicPr>
        <p:blipFill>
          <a:blip r:embed="rId3"/>
          <a:srcRect l="59295" b="51404"/>
          <a:stretch>
            <a:fillRect/>
          </a:stretch>
        </p:blipFill>
        <p:spPr>
          <a:xfrm>
            <a:off x="1" y="1374784"/>
            <a:ext cx="3496358" cy="960857"/>
          </a:xfrm>
          <a:prstGeom prst="rect">
            <a:avLst/>
          </a:prstGeom>
        </p:spPr>
      </p:pic>
      <p:sp>
        <p:nvSpPr>
          <p:cNvPr id="13" name="Titel 1">
            <a:extLst>
              <a:ext uri="{FF2B5EF4-FFF2-40B4-BE49-F238E27FC236}">
                <a16:creationId xmlns:a16="http://schemas.microsoft.com/office/drawing/2014/main" id="{3D1EBE51-5FCF-C86E-F141-C68175B20548}"/>
              </a:ext>
            </a:extLst>
          </p:cNvPr>
          <p:cNvSpPr txBox="1">
            <a:spLocks/>
          </p:cNvSpPr>
          <p:nvPr/>
        </p:nvSpPr>
        <p:spPr>
          <a:xfrm>
            <a:off x="848139" y="1598540"/>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Behauptung</a:t>
            </a:r>
          </a:p>
        </p:txBody>
      </p:sp>
      <p:sp>
        <p:nvSpPr>
          <p:cNvPr id="9" name="Titel 1">
            <a:extLst>
              <a:ext uri="{FF2B5EF4-FFF2-40B4-BE49-F238E27FC236}">
                <a16:creationId xmlns:a16="http://schemas.microsoft.com/office/drawing/2014/main" id="{95F0B7EC-F229-6874-521C-92975C9FAF0F}"/>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2800" dirty="0">
                <a:solidFill>
                  <a:schemeClr val="tx1"/>
                </a:solidFill>
                <a:latin typeface="Arial" panose="020B0604020202020204" pitchFamily="34" charset="0"/>
              </a:rPr>
              <a:t>Ich schweiße mit meinem Kopf</a:t>
            </a:r>
          </a:p>
          <a:p>
            <a:pPr>
              <a:lnSpc>
                <a:spcPct val="100000"/>
              </a:lnSpc>
            </a:pPr>
            <a:r>
              <a:rPr lang="de-DE" sz="2800" dirty="0">
                <a:solidFill>
                  <a:schemeClr val="tx1"/>
                </a:solidFill>
                <a:latin typeface="Arial" panose="020B0604020202020204" pitchFamily="34" charset="0"/>
              </a:rPr>
              <a:t>in einer Wolke aus Schweißrauch.</a:t>
            </a:r>
          </a:p>
          <a:p>
            <a:pPr>
              <a:lnSpc>
                <a:spcPct val="100000"/>
              </a:lnSpc>
            </a:pPr>
            <a:endParaRPr lang="pl-PL" sz="2800" dirty="0">
              <a:solidFill>
                <a:schemeClr val="tx1"/>
              </a:solidFill>
              <a:latin typeface="Arial" panose="020B0604020202020204" pitchFamily="34" charset="0"/>
              <a:ea typeface="Verdana"/>
              <a:cs typeface="Arial" panose="020B0604020202020204" pitchFamily="34" charset="0"/>
            </a:endParaRPr>
          </a:p>
        </p:txBody>
      </p:sp>
      <p:sp>
        <p:nvSpPr>
          <p:cNvPr id="10" name="Titel 1">
            <a:extLst>
              <a:ext uri="{FF2B5EF4-FFF2-40B4-BE49-F238E27FC236}">
                <a16:creationId xmlns:a16="http://schemas.microsoft.com/office/drawing/2014/main" id="{0202E0DD-9A20-3511-3ED9-0F272A3A574B}"/>
              </a:ext>
            </a:extLst>
          </p:cNvPr>
          <p:cNvSpPr txBox="1">
            <a:spLocks noChangeAspect="1"/>
          </p:cNvSpPr>
          <p:nvPr/>
        </p:nvSpPr>
        <p:spPr>
          <a:xfrm>
            <a:off x="3143615" y="4516921"/>
            <a:ext cx="5904765" cy="10427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2000" b="0" dirty="0">
                <a:solidFill>
                  <a:schemeClr val="tx1"/>
                </a:solidFill>
                <a:latin typeface="Arial" panose="020B0604020202020204" pitchFamily="34" charset="0"/>
              </a:rPr>
              <a:t>Bei Widerspruch bitte die Hände heben.</a:t>
            </a:r>
          </a:p>
        </p:txBody>
      </p:sp>
    </p:spTree>
    <p:extLst>
      <p:ext uri="{BB962C8B-B14F-4D97-AF65-F5344CB8AC3E}">
        <p14:creationId xmlns:p14="http://schemas.microsoft.com/office/powerpoint/2010/main" val="2782921681"/>
      </p:ext>
    </p:extLst>
  </p:cSld>
  <p:clrMapOvr>
    <a:masterClrMapping/>
  </p:clrMapOvr>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67976d54bdf40f853a45d0002eb0e457">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2825cf342f2ef8540988a3dfcd359f78"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Props1.xml><?xml version="1.0" encoding="utf-8"?>
<ds:datastoreItem xmlns:ds="http://schemas.openxmlformats.org/officeDocument/2006/customXml" ds:itemID="{132AE4BC-707D-4795-93A8-CDADF9591D7A}">
  <ds:schemaRefs>
    <ds:schemaRef ds:uri="http://schemas.microsoft.com/sharepoint/v3/contenttype/forms"/>
  </ds:schemaRefs>
</ds:datastoreItem>
</file>

<file path=customXml/itemProps2.xml><?xml version="1.0" encoding="utf-8"?>
<ds:datastoreItem xmlns:ds="http://schemas.openxmlformats.org/officeDocument/2006/customXml" ds:itemID="{A97B5089-BC23-4AD5-ABF4-2085FFA1CE6F}"/>
</file>

<file path=customXml/itemProps3.xml><?xml version="1.0" encoding="utf-8"?>
<ds:datastoreItem xmlns:ds="http://schemas.openxmlformats.org/officeDocument/2006/customXml" ds:itemID="{795CA4C8-BDAB-43C0-995E-05ADA0AA5491}">
  <ds:schemaRefs>
    <ds:schemaRef ds:uri="http://schemas.openxmlformats.org/package/2006/metadata/core-properties"/>
    <ds:schemaRef ds:uri="http://purl.org/dc/elements/1.1/"/>
    <ds:schemaRef ds:uri="aa0361cd-42d1-45f5-afcd-cf31d520fd2e"/>
    <ds:schemaRef ds:uri="http://www.w3.org/XML/1998/namespace"/>
    <ds:schemaRef ds:uri="72982cc6-c024-4b6f-8e11-1f4ac6243d2b"/>
    <ds:schemaRef ds:uri="http://purl.org/dc/terms/"/>
    <ds:schemaRef ds:uri="http://purl.org/dc/dcmitype/"/>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1305</TotalTime>
  <Words>1335</Words>
  <Application>Microsoft Macintosh PowerPoint</Application>
  <PresentationFormat>Breedbeeld</PresentationFormat>
  <Paragraphs>173</Paragraphs>
  <Slides>25</Slides>
  <Notes>13</Notes>
  <HiddenSlides>0</HiddenSlides>
  <MMClips>1</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25</vt:i4>
      </vt:variant>
    </vt:vector>
  </HeadingPairs>
  <TitlesOfParts>
    <vt:vector size="34" baseType="lpstr">
      <vt:lpstr>Aptos</vt:lpstr>
      <vt:lpstr>Arial</vt:lpstr>
      <vt:lpstr>Arial,Sans-Serif</vt:lpstr>
      <vt:lpstr>Calibri</vt:lpstr>
      <vt:lpstr>Lato</vt:lpstr>
      <vt:lpstr>Verdana</vt:lpstr>
      <vt:lpstr>Kantoorthema</vt:lpstr>
      <vt:lpstr>Aangepast ontwerp</vt:lpstr>
      <vt:lpstr>1_Aangepast ontwerp</vt:lpstr>
      <vt:lpstr>Schulung Arbeitssicherheit und Gesundheitsschutz Schweißrauch</vt:lpstr>
      <vt:lpstr>Inhalt</vt:lpstr>
      <vt:lpstr>Schweißrauch ist ein Gemisch aus:</vt:lpstr>
      <vt:lpstr>Die Zusammensetzung des Schweißrauchs wird durch die verwendeten Materialien, die angewandten Techniken und zusätzliche Materialien, wie etwa Draht und Elektroden, bestimmt. Darüber hinaus enthält Schweißrauch häufig Partikel von Farbe, Grundierung, Fett und Ölen, die sich auf der Oberfläche des Werkstücks befinden.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BHP Dym spawalniczy</dc:title>
  <dc:creator>Twan Schellekens</dc:creator>
  <cp:lastModifiedBy>Twan Schellekens</cp:lastModifiedBy>
  <cp:revision>179</cp:revision>
  <dcterms:created xsi:type="dcterms:W3CDTF">2024-07-18T10:20:34Z</dcterms:created>
  <dcterms:modified xsi:type="dcterms:W3CDTF">2026-02-06T12:37:21Z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